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67" r:id="rId2"/>
    <p:sldId id="260" r:id="rId3"/>
    <p:sldId id="264" r:id="rId4"/>
    <p:sldId id="304" r:id="rId5"/>
    <p:sldId id="271" r:id="rId6"/>
    <p:sldId id="307" r:id="rId7"/>
    <p:sldId id="272" r:id="rId8"/>
    <p:sldId id="293" r:id="rId9"/>
    <p:sldId id="273" r:id="rId10"/>
    <p:sldId id="274" r:id="rId11"/>
    <p:sldId id="275" r:id="rId12"/>
    <p:sldId id="278" r:id="rId13"/>
    <p:sldId id="308" r:id="rId14"/>
    <p:sldId id="294" r:id="rId15"/>
    <p:sldId id="300" r:id="rId16"/>
    <p:sldId id="295" r:id="rId17"/>
    <p:sldId id="296" r:id="rId18"/>
    <p:sldId id="297" r:id="rId19"/>
    <p:sldId id="309" r:id="rId20"/>
    <p:sldId id="282" r:id="rId21"/>
    <p:sldId id="283" r:id="rId22"/>
    <p:sldId id="312" r:id="rId23"/>
    <p:sldId id="286" r:id="rId24"/>
    <p:sldId id="310" r:id="rId25"/>
    <p:sldId id="288" r:id="rId26"/>
    <p:sldId id="314" r:id="rId27"/>
    <p:sldId id="289" r:id="rId28"/>
    <p:sldId id="290" r:id="rId29"/>
    <p:sldId id="299" r:id="rId30"/>
    <p:sldId id="302" r:id="rId31"/>
    <p:sldId id="313" r:id="rId32"/>
  </p:sldIdLst>
  <p:sldSz cx="9144000" cy="6858000" type="screen4x3"/>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688">
          <p15:clr>
            <a:srgbClr val="A4A3A4"/>
          </p15:clr>
        </p15:guide>
        <p15:guide id="2" orient="horz" pos="2167">
          <p15:clr>
            <a:srgbClr val="A4A3A4"/>
          </p15:clr>
        </p15:guide>
        <p15:guide id="3" orient="horz" pos="3419">
          <p15:clr>
            <a:srgbClr val="A4A3A4"/>
          </p15:clr>
        </p15:guide>
        <p15:guide id="4" orient="horz" pos="3323">
          <p15:clr>
            <a:srgbClr val="A4A3A4"/>
          </p15:clr>
        </p15:guide>
        <p15:guide id="5" pos="5073">
          <p15:clr>
            <a:srgbClr val="A4A3A4"/>
          </p15:clr>
        </p15:guide>
        <p15:guide id="6" pos="2121">
          <p15:clr>
            <a:srgbClr val="A4A3A4"/>
          </p15:clr>
        </p15:guide>
        <p15:guide id="7" pos="4206">
          <p15:clr>
            <a:srgbClr val="A4A3A4"/>
          </p15:clr>
        </p15:guide>
      </p15:sldGuideLst>
    </p:ext>
    <p:ext uri="{2D200454-40CA-4A62-9FC3-DE9A4176ACB9}">
      <p15:notesGuideLst xmlns=""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7F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94" autoAdjust="0"/>
    <p:restoredTop sz="88375" autoAdjust="0"/>
  </p:normalViewPr>
  <p:slideViewPr>
    <p:cSldViewPr snapToGrid="0">
      <p:cViewPr>
        <p:scale>
          <a:sx n="100" d="100"/>
          <a:sy n="100" d="100"/>
        </p:scale>
        <p:origin x="-1140" y="-72"/>
      </p:cViewPr>
      <p:guideLst>
        <p:guide orient="horz" pos="688"/>
        <p:guide orient="horz" pos="2167"/>
        <p:guide orient="horz" pos="3419"/>
        <p:guide orient="horz" pos="3323"/>
        <p:guide pos="5073"/>
        <p:guide pos="2121"/>
        <p:guide pos="4206"/>
      </p:guideLst>
    </p:cSldViewPr>
  </p:slideViewPr>
  <p:notesTextViewPr>
    <p:cViewPr>
      <p:scale>
        <a:sx n="1" d="1"/>
        <a:sy n="1" d="1"/>
      </p:scale>
      <p:origin x="0" y="624"/>
    </p:cViewPr>
  </p:notesTextViewPr>
  <p:sorterViewPr>
    <p:cViewPr>
      <p:scale>
        <a:sx n="100" d="100"/>
        <a:sy n="100" d="100"/>
      </p:scale>
      <p:origin x="0" y="0"/>
    </p:cViewPr>
  </p:sorterViewPr>
  <p:notesViewPr>
    <p:cSldViewPr snapToGrid="0">
      <p:cViewPr varScale="1">
        <p:scale>
          <a:sx n="79" d="100"/>
          <a:sy n="79" d="100"/>
        </p:scale>
        <p:origin x="-3312" y="-9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D162D5C8-7D71-4999-AD8F-01270D644B29}" type="datetimeFigureOut">
              <a:rPr lang="en-US" smtClean="0"/>
              <a:t>11/29/2013</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8EE87E1-A419-4A6E-9072-52F3CDB81433}" type="slidenum">
              <a:rPr lang="en-US" smtClean="0"/>
              <a:t>‹#›</a:t>
            </a:fld>
            <a:endParaRPr lang="en-US"/>
          </a:p>
        </p:txBody>
      </p:sp>
    </p:spTree>
    <p:extLst>
      <p:ext uri="{BB962C8B-B14F-4D97-AF65-F5344CB8AC3E}">
        <p14:creationId xmlns:p14="http://schemas.microsoft.com/office/powerpoint/2010/main" val="3026035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15875B1D-C743-4B25-8919-0D5E253F8BB4}" type="datetimeFigureOut">
              <a:rPr lang="en-US" smtClean="0"/>
              <a:t>11/29/2013</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F2EB5DD-119F-44DE-911C-8DA92DD57B8E}" type="slidenum">
              <a:rPr lang="en-US" smtClean="0"/>
              <a:t>‹#›</a:t>
            </a:fld>
            <a:endParaRPr lang="en-US"/>
          </a:p>
        </p:txBody>
      </p:sp>
    </p:spTree>
    <p:extLst>
      <p:ext uri="{BB962C8B-B14F-4D97-AF65-F5344CB8AC3E}">
        <p14:creationId xmlns:p14="http://schemas.microsoft.com/office/powerpoint/2010/main" val="3508836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a:t>
            </a:fld>
            <a:endParaRPr lang="en-US" dirty="0"/>
          </a:p>
        </p:txBody>
      </p:sp>
    </p:spTree>
    <p:extLst>
      <p:ext uri="{BB962C8B-B14F-4D97-AF65-F5344CB8AC3E}">
        <p14:creationId xmlns:p14="http://schemas.microsoft.com/office/powerpoint/2010/main" val="1095186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1814 kalles av mange «mirakelåret» fordi de store nasjonale og politiske endringene dette året skjedde plutselig og raskt. </a:t>
            </a:r>
            <a:r>
              <a:rPr lang="nb-NO" sz="1200" noProof="0" dirty="0" smtClean="0"/>
              <a:t>Året</a:t>
            </a:r>
            <a:r>
              <a:rPr lang="en-US" sz="1200" dirty="0" smtClean="0"/>
              <a:t> </a:t>
            </a:r>
            <a:r>
              <a:rPr lang="nb-NO" sz="1200" noProof="0" dirty="0" smtClean="0"/>
              <a:t>er startpunktet for det moderne norske demokratiet. Det hadde både en </a:t>
            </a:r>
            <a:r>
              <a:rPr lang="nb-NO" sz="1200" i="1" noProof="0" dirty="0" smtClean="0"/>
              <a:t>nasjonal </a:t>
            </a:r>
            <a:r>
              <a:rPr lang="nb-NO" sz="1200" noProof="0" dirty="0" smtClean="0"/>
              <a:t>og en </a:t>
            </a:r>
            <a:r>
              <a:rPr lang="nb-NO" sz="1200" i="1" noProof="0" dirty="0" smtClean="0"/>
              <a:t>demokratisk </a:t>
            </a:r>
            <a:r>
              <a:rPr lang="en-US" sz="1200" dirty="0" smtClean="0"/>
              <a:t>side:</a:t>
            </a:r>
            <a:r>
              <a:rPr lang="en-US" sz="1200" baseline="0" dirty="0" smtClean="0"/>
              <a:t> </a:t>
            </a:r>
            <a:r>
              <a:rPr lang="nb-NO" sz="1200" noProof="0" dirty="0" smtClean="0"/>
              <a:t>Selvstendighet</a:t>
            </a:r>
            <a:r>
              <a:rPr lang="en-US" sz="1200" dirty="0" smtClean="0"/>
              <a:t> </a:t>
            </a:r>
            <a:r>
              <a:rPr lang="nb-NO" sz="1200" noProof="0" dirty="0" smtClean="0"/>
              <a:t>for staten Norge</a:t>
            </a:r>
            <a:r>
              <a:rPr lang="nb-NO" sz="1200" baseline="0" noProof="0" dirty="0" smtClean="0"/>
              <a:t> og f</a:t>
            </a:r>
            <a:r>
              <a:rPr lang="nb-NO" sz="1200" noProof="0" dirty="0" smtClean="0"/>
              <a:t>rihet for Norges borgere.</a:t>
            </a:r>
          </a:p>
          <a:p>
            <a:endParaRPr lang="nb-NO" sz="10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Statens selvstendighet:</a:t>
            </a:r>
            <a:endParaRPr lang="nb-NO" sz="1000" b="1" kern="1200" dirty="0" smtClean="0">
              <a:solidFill>
                <a:schemeClr val="tx1"/>
              </a:solidFill>
              <a:effectLst/>
              <a:latin typeface="+mn-lt"/>
              <a:ea typeface="+mn-ea"/>
              <a:cs typeface="+mn-cs"/>
            </a:endParaRPr>
          </a:p>
          <a:p>
            <a:pPr marL="0" indent="0">
              <a:buFont typeface="Arial" pitchFamily="34" charset="0"/>
              <a:buNone/>
            </a:pPr>
            <a:r>
              <a:rPr lang="nb-NO" sz="1200" kern="1200" dirty="0" smtClean="0">
                <a:solidFill>
                  <a:schemeClr val="tx1"/>
                </a:solidFill>
                <a:effectLst/>
                <a:latin typeface="+mn-lt"/>
                <a:ea typeface="+mn-ea"/>
                <a:cs typeface="+mn-cs"/>
              </a:rPr>
              <a:t>Norge ble et «fritt, uavhengig og udelelig rike».</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Grenser ble trukket utad mellom Norge og øvrige land. Fra</a:t>
            </a:r>
            <a:r>
              <a:rPr lang="nb-NO" sz="1200" kern="1200" baseline="0" dirty="0" smtClean="0">
                <a:solidFill>
                  <a:schemeClr val="tx1"/>
                </a:solidFill>
                <a:effectLst/>
                <a:latin typeface="+mn-lt"/>
                <a:ea typeface="+mn-ea"/>
                <a:cs typeface="+mn-cs"/>
              </a:rPr>
              <a:t> å ha vært en del av den danske helstaten og hatt en status som på mange måter lignet en dansk koloni, oppnådde Norge i </a:t>
            </a:r>
            <a:r>
              <a:rPr lang="nb-NO" sz="1200" kern="1200" dirty="0" smtClean="0">
                <a:solidFill>
                  <a:schemeClr val="tx1"/>
                </a:solidFill>
                <a:effectLst/>
                <a:latin typeface="+mn-lt"/>
                <a:ea typeface="+mn-ea"/>
                <a:cs typeface="+mn-cs"/>
              </a:rPr>
              <a:t>1814 nasjonal suverenitet innenfor en svært løs personalunion med Sverige. </a:t>
            </a:r>
          </a:p>
          <a:p>
            <a:pPr marL="171450" indent="-171450">
              <a:buFont typeface="Arial" pitchFamily="34" charset="0"/>
              <a:buChar char="•"/>
            </a:pPr>
            <a:r>
              <a:rPr lang="nb-NO" sz="1200" kern="1200" dirty="0" smtClean="0">
                <a:solidFill>
                  <a:schemeClr val="tx1"/>
                </a:solidFill>
                <a:effectLst/>
                <a:latin typeface="+mn-lt"/>
                <a:ea typeface="+mn-ea"/>
                <a:cs typeface="+mn-cs"/>
              </a:rPr>
              <a:t>I unionen med Sverige hadde norske</a:t>
            </a:r>
            <a:r>
              <a:rPr lang="nb-NO" sz="1200" kern="1200" baseline="0" dirty="0" smtClean="0">
                <a:solidFill>
                  <a:schemeClr val="tx1"/>
                </a:solidFill>
                <a:effectLst/>
                <a:latin typeface="+mn-lt"/>
                <a:ea typeface="+mn-ea"/>
                <a:cs typeface="+mn-cs"/>
              </a:rPr>
              <a:t> myndigheter full frihet innenfor Grunnlovens rammer. Den eneste begrensningen gjaldt utenrikspolitikken, som ble regnet som kongens myndighetsområde og et felles unionelt spørsmål.</a:t>
            </a:r>
          </a:p>
          <a:p>
            <a:pPr marL="171450" indent="-171450">
              <a:buFont typeface="Arial" pitchFamily="34" charset="0"/>
              <a:buChar char="•"/>
            </a:pPr>
            <a:r>
              <a:rPr lang="nb-NO" sz="1200" kern="1200" dirty="0" smtClean="0">
                <a:solidFill>
                  <a:schemeClr val="tx1"/>
                </a:solidFill>
                <a:effectLst/>
                <a:latin typeface="+mn-lt"/>
                <a:ea typeface="+mn-ea"/>
                <a:cs typeface="+mn-cs"/>
              </a:rPr>
              <a:t>Som</a:t>
            </a:r>
            <a:r>
              <a:rPr lang="nb-NO" sz="1200" kern="1200" baseline="0" dirty="0" smtClean="0">
                <a:solidFill>
                  <a:schemeClr val="tx1"/>
                </a:solidFill>
                <a:effectLst/>
                <a:latin typeface="+mn-lt"/>
                <a:ea typeface="+mn-ea"/>
                <a:cs typeface="+mn-cs"/>
              </a:rPr>
              <a:t> selvstendig stat gjennomgikk Norge store samfunnsmessige og politiske endringer </a:t>
            </a:r>
            <a:r>
              <a:rPr lang="nb-NO" sz="1200" kern="1200" dirty="0" smtClean="0">
                <a:solidFill>
                  <a:schemeClr val="tx1"/>
                </a:solidFill>
                <a:effectLst/>
                <a:latin typeface="+mn-lt"/>
                <a:ea typeface="+mn-ea"/>
                <a:cs typeface="+mn-cs"/>
              </a:rPr>
              <a:t>innenfor unionen med</a:t>
            </a:r>
            <a:r>
              <a:rPr lang="nb-NO" sz="1200" kern="1200" baseline="0" dirty="0" smtClean="0">
                <a:solidFill>
                  <a:schemeClr val="tx1"/>
                </a:solidFill>
                <a:effectLst/>
                <a:latin typeface="+mn-lt"/>
                <a:ea typeface="+mn-ea"/>
                <a:cs typeface="+mn-cs"/>
              </a:rPr>
              <a:t> Sverige frem til også disse unionsbåndene ble kuttet i 1905. Først da oppnådde Norge full selvstendighet også på utenrikspolitikkens område.</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endParaRPr lang="nb-NO" sz="10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Borgernes frihet:</a:t>
            </a:r>
            <a:endParaRPr lang="nb-NO" sz="1000" b="1"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Grunnloven</a:t>
            </a:r>
            <a:r>
              <a:rPr lang="nb-NO" sz="1200" kern="1200" baseline="0" dirty="0" smtClean="0">
                <a:solidFill>
                  <a:schemeClr val="tx1"/>
                </a:solidFill>
                <a:effectLst/>
                <a:latin typeface="+mn-lt"/>
                <a:ea typeface="+mn-ea"/>
                <a:cs typeface="+mn-cs"/>
              </a:rPr>
              <a:t>e av 1814 innebar et fullstendig politisk systemskifte i Norge. Norges befolkning gikk fra å være underlagt en eneveldig konge «av Guds nåde» til å bli borgere av </a:t>
            </a:r>
            <a:r>
              <a:rPr lang="nb-NO" sz="1200" kern="1200" dirty="0" smtClean="0">
                <a:solidFill>
                  <a:schemeClr val="tx1"/>
                </a:solidFill>
                <a:effectLst/>
                <a:latin typeface="+mn-lt"/>
                <a:ea typeface="+mn-ea"/>
                <a:cs typeface="+mn-cs"/>
              </a:rPr>
              <a:t>et konstitusjonelt og «innskrenket monarki». Kongens</a:t>
            </a:r>
            <a:r>
              <a:rPr lang="nb-NO" sz="1200" kern="1200" baseline="0" dirty="0" smtClean="0">
                <a:solidFill>
                  <a:schemeClr val="tx1"/>
                </a:solidFill>
                <a:effectLst/>
                <a:latin typeface="+mn-lt"/>
                <a:ea typeface="+mn-ea"/>
                <a:cs typeface="+mn-cs"/>
              </a:rPr>
              <a:t> makt ble begrenset av konstitusjonelle skranker. Maktfordeling mellom den utøvende kongemakten og de lovgivende og dømmende statsmaktene ble grunnlovsfestet.</a:t>
            </a:r>
            <a:r>
              <a:rPr lang="nb-NO" sz="1200" kern="1200" dirty="0" smtClean="0">
                <a:solidFill>
                  <a:schemeClr val="tx1"/>
                </a:solidFill>
                <a:effectLst/>
                <a:latin typeface="+mn-lt"/>
                <a:ea typeface="+mn-ea"/>
                <a:cs typeface="+mn-cs"/>
              </a:rPr>
              <a:t> </a:t>
            </a:r>
            <a:endParaRPr lang="nb-NO" sz="1000" kern="1200" dirty="0" smtClean="0">
              <a:solidFill>
                <a:schemeClr val="tx1"/>
              </a:solidFill>
              <a:effectLst/>
              <a:latin typeface="+mn-lt"/>
              <a:ea typeface="+mn-ea"/>
              <a:cs typeface="+mn-cs"/>
            </a:endParaRPr>
          </a:p>
          <a:p>
            <a:pPr marL="171450" indent="-171450">
              <a:buFont typeface="Arial" pitchFamily="34" charset="0"/>
              <a:buChar char="•"/>
            </a:pPr>
            <a:r>
              <a:rPr lang="nb-NO" sz="1200" kern="1200" dirty="0" smtClean="0">
                <a:solidFill>
                  <a:schemeClr val="tx1"/>
                </a:solidFill>
                <a:effectLst/>
                <a:latin typeface="+mn-lt"/>
                <a:ea typeface="+mn-ea"/>
                <a:cs typeface="+mn-cs"/>
              </a:rPr>
              <a:t>Grunnloven avgrenset statens myndighet overfor borgerne, etablerte grunnleggende rettigheter og gav folket medbestemmelse, ikke</a:t>
            </a:r>
            <a:r>
              <a:rPr lang="nb-NO" sz="1200" kern="1200" baseline="0" dirty="0" smtClean="0">
                <a:solidFill>
                  <a:schemeClr val="tx1"/>
                </a:solidFill>
                <a:effectLst/>
                <a:latin typeface="+mn-lt"/>
                <a:ea typeface="+mn-ea"/>
                <a:cs typeface="+mn-cs"/>
              </a:rPr>
              <a:t> minst gjennom relativt vide stemmerettsbestemmelser</a:t>
            </a:r>
            <a:r>
              <a:rPr lang="nb-NO" sz="1200" kern="1200" dirty="0" smtClean="0">
                <a:solidFill>
                  <a:schemeClr val="tx1"/>
                </a:solidFill>
                <a:effectLst/>
                <a:latin typeface="+mn-lt"/>
                <a:ea typeface="+mn-ea"/>
                <a:cs typeface="+mn-cs"/>
              </a:rPr>
              <a:t>. </a:t>
            </a:r>
            <a:endParaRPr lang="nb-NO" sz="1000" kern="1200" dirty="0" smtClean="0">
              <a:solidFill>
                <a:schemeClr val="tx1"/>
              </a:solidFill>
              <a:effectLst/>
              <a:latin typeface="+mn-lt"/>
              <a:ea typeface="+mn-ea"/>
              <a:cs typeface="+mn-cs"/>
            </a:endParaRPr>
          </a:p>
          <a:p>
            <a:pPr marL="171450" indent="-171450">
              <a:buFont typeface="Arial" pitchFamily="34" charset="0"/>
              <a:buChar char="•"/>
            </a:pPr>
            <a:r>
              <a:rPr lang="nb-NO" sz="1200" kern="1200" dirty="0" smtClean="0">
                <a:solidFill>
                  <a:schemeClr val="tx1"/>
                </a:solidFill>
                <a:effectLst/>
                <a:latin typeface="+mn-lt"/>
                <a:ea typeface="+mn-ea"/>
                <a:cs typeface="+mn-cs"/>
              </a:rPr>
              <a:t>Den </a:t>
            </a:r>
            <a:r>
              <a:rPr lang="nb-NO" sz="1200" kern="1200" baseline="0" dirty="0" smtClean="0">
                <a:solidFill>
                  <a:schemeClr val="tx1"/>
                </a:solidFill>
                <a:effectLst/>
                <a:latin typeface="+mn-lt"/>
                <a:ea typeface="+mn-ea"/>
                <a:cs typeface="+mn-cs"/>
              </a:rPr>
              <a:t>for sin tid demokratiske grunnloven av 1814 etablerte dermed rammene for en videre utvikling av det norske folkestyret. Det ble utvidet i løpet av det etterfølgende hundreåret med det parlamentariske gjennombruddet </a:t>
            </a:r>
            <a:r>
              <a:rPr lang="nb-NO" sz="1200" kern="1200" dirty="0" smtClean="0">
                <a:solidFill>
                  <a:schemeClr val="tx1"/>
                </a:solidFill>
                <a:effectLst/>
                <a:latin typeface="+mn-lt"/>
                <a:ea typeface="+mn-ea"/>
                <a:cs typeface="+mn-cs"/>
              </a:rPr>
              <a:t>i 1884, innføringen av allmenn stemmerett for menn i 1898 og endelig allmenn stemmerett for kvinner i 1913.</a:t>
            </a:r>
            <a:endParaRPr lang="nb-NO" sz="10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r>
              <a:rPr lang="nb-NO" sz="1200" b="1" kern="1200" dirty="0" smtClean="0">
                <a:solidFill>
                  <a:schemeClr val="tx1"/>
                </a:solidFill>
                <a:effectLst/>
                <a:latin typeface="+mn-lt"/>
                <a:ea typeface="+mn-ea"/>
                <a:cs typeface="+mn-cs"/>
              </a:rPr>
              <a:t>Bildet: </a:t>
            </a:r>
            <a:r>
              <a:rPr lang="nb-NO" sz="1200" b="0" kern="1200" dirty="0" smtClean="0">
                <a:solidFill>
                  <a:schemeClr val="tx1"/>
                </a:solidFill>
                <a:effectLst/>
                <a:latin typeface="+mn-lt"/>
                <a:ea typeface="+mn-ea"/>
                <a:cs typeface="+mn-cs"/>
              </a:rPr>
              <a:t>Oscar</a:t>
            </a:r>
            <a:r>
              <a:rPr lang="nb-NO" sz="1200" b="0" kern="1200" baseline="0" dirty="0" smtClean="0">
                <a:solidFill>
                  <a:schemeClr val="tx1"/>
                </a:solidFill>
                <a:effectLst/>
                <a:latin typeface="+mn-lt"/>
                <a:ea typeface="+mn-ea"/>
                <a:cs typeface="+mn-cs"/>
              </a:rPr>
              <a:t> Wergeland: «Eidsvold 1814», Stortinget.</a:t>
            </a:r>
            <a:endParaRPr lang="nb-NO" sz="1200" b="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2</a:t>
            </a:fld>
            <a:endParaRPr lang="en-US"/>
          </a:p>
        </p:txBody>
      </p:sp>
    </p:spTree>
    <p:extLst>
      <p:ext uri="{BB962C8B-B14F-4D97-AF65-F5344CB8AC3E}">
        <p14:creationId xmlns:p14="http://schemas.microsoft.com/office/powerpoint/2010/main" val="20493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smtClean="0"/>
              <a:t>Omveltningene i 1814 ble utløst av samvirkende årsaker, som </a:t>
            </a:r>
            <a:r>
              <a:rPr lang="nb-NO" baseline="0" dirty="0" smtClean="0"/>
              <a:t>førte Norge ut av unionen med Danmark og inn i unionen med Sverige, og samtidig fra eneveldet og til et konstitusjonelt monarki.</a:t>
            </a:r>
            <a:endParaRPr lang="nb-NO" dirty="0" smtClean="0"/>
          </a:p>
          <a:p>
            <a:endParaRPr lang="nb-NO" sz="1200" kern="1200" dirty="0" smtClean="0">
              <a:solidFill>
                <a:schemeClr val="tx1"/>
              </a:solidFill>
              <a:effectLst/>
              <a:latin typeface="+mn-lt"/>
              <a:ea typeface="+mn-ea"/>
              <a:cs typeface="+mn-cs"/>
            </a:endParaRPr>
          </a:p>
          <a:p>
            <a:r>
              <a:rPr lang="nb-NO" b="1" dirty="0" smtClean="0"/>
              <a:t>Verden: Frihetsideer og storpolitikk</a:t>
            </a:r>
          </a:p>
          <a:p>
            <a:r>
              <a:rPr lang="nb-NO" sz="1200" kern="1200" dirty="0" smtClean="0">
                <a:solidFill>
                  <a:schemeClr val="tx1"/>
                </a:solidFill>
                <a:effectLst/>
                <a:latin typeface="+mn-lt"/>
                <a:ea typeface="+mn-ea"/>
                <a:cs typeface="+mn-cs"/>
              </a:rPr>
              <a:t>Sterke </a:t>
            </a:r>
            <a:r>
              <a:rPr lang="nb-NO" sz="1200" b="0" kern="1200" dirty="0" smtClean="0">
                <a:solidFill>
                  <a:schemeClr val="tx1"/>
                </a:solidFill>
                <a:effectLst/>
                <a:latin typeface="+mn-lt"/>
                <a:ea typeface="+mn-ea"/>
                <a:cs typeface="+mn-cs"/>
              </a:rPr>
              <a:t>frihetsideer </a:t>
            </a:r>
            <a:r>
              <a:rPr lang="nb-NO" sz="1200" kern="1200" dirty="0" smtClean="0">
                <a:solidFill>
                  <a:schemeClr val="tx1"/>
                </a:solidFill>
                <a:effectLst/>
                <a:latin typeface="+mn-lt"/>
                <a:ea typeface="+mn-ea"/>
                <a:cs typeface="+mn-cs"/>
              </a:rPr>
              <a:t>og et «konstitusjonelt klima» i Europa og Amerika. Sentrale</a:t>
            </a:r>
            <a:r>
              <a:rPr lang="nb-NO" sz="1200" i="1" kern="120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impulser til Norge.</a:t>
            </a:r>
          </a:p>
          <a:p>
            <a:pPr marL="171450" lvl="0" indent="-171450">
              <a:buFont typeface="Arial" pitchFamily="34" charset="0"/>
              <a:buChar char="•"/>
            </a:pPr>
            <a:r>
              <a:rPr lang="nb-NO" sz="1200" kern="1200" dirty="0" smtClean="0">
                <a:solidFill>
                  <a:schemeClr val="tx1"/>
                </a:solidFill>
                <a:effectLst/>
                <a:latin typeface="+mn-lt"/>
                <a:ea typeface="+mn-ea"/>
                <a:cs typeface="+mn-cs"/>
              </a:rPr>
              <a:t>Folkesuverenitetsprinsippet – folket har rett til å styre seg selv. </a:t>
            </a:r>
          </a:p>
          <a:p>
            <a:pPr marL="171450" lvl="0" indent="-171450">
              <a:buFont typeface="Arial" pitchFamily="34" charset="0"/>
              <a:buChar char="•"/>
            </a:pPr>
            <a:r>
              <a:rPr lang="nb-NO" sz="1200" kern="1200" dirty="0" smtClean="0">
                <a:solidFill>
                  <a:schemeClr val="tx1"/>
                </a:solidFill>
                <a:effectLst/>
                <a:latin typeface="+mn-lt"/>
                <a:ea typeface="+mn-ea"/>
                <a:cs typeface="+mn-cs"/>
              </a:rPr>
              <a:t>Maktfordelingsprinsippet – makt skal stanse makt.</a:t>
            </a:r>
          </a:p>
          <a:p>
            <a:pPr marL="171450" lvl="0" indent="-171450">
              <a:buFont typeface="Arial" pitchFamily="34" charset="0"/>
              <a:buChar char="•"/>
            </a:pPr>
            <a:r>
              <a:rPr lang="nb-NO" sz="1200" kern="1200" dirty="0" smtClean="0">
                <a:solidFill>
                  <a:schemeClr val="tx1"/>
                </a:solidFill>
                <a:effectLst/>
                <a:latin typeface="+mn-lt"/>
                <a:ea typeface="+mn-ea"/>
                <a:cs typeface="+mn-cs"/>
              </a:rPr>
              <a:t>Menneskerettighetene – allmenngyldige og ukrenkelige rettigheter.</a:t>
            </a:r>
          </a:p>
          <a:p>
            <a:r>
              <a:rPr lang="nb-NO" sz="1200" b="0" kern="1200" dirty="0" smtClean="0">
                <a:solidFill>
                  <a:schemeClr val="tx1"/>
                </a:solidFill>
                <a:effectLst/>
                <a:latin typeface="+mn-lt"/>
                <a:ea typeface="+mn-ea"/>
                <a:cs typeface="+mn-cs"/>
              </a:rPr>
              <a:t>Napoleonskrigene</a:t>
            </a:r>
            <a:r>
              <a:rPr lang="nb-NO" sz="1200" kern="1200" dirty="0" smtClean="0">
                <a:solidFill>
                  <a:schemeClr val="tx1"/>
                </a:solidFill>
                <a:effectLst/>
                <a:latin typeface="+mn-lt"/>
                <a:ea typeface="+mn-ea"/>
                <a:cs typeface="+mn-cs"/>
              </a:rPr>
              <a:t>:</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Stormakter, allianser og realpolitikk:</a:t>
            </a:r>
          </a:p>
          <a:p>
            <a:pPr marL="171450" indent="-171450">
              <a:buFont typeface="Arial" pitchFamily="34" charset="0"/>
              <a:buChar char="•"/>
            </a:pPr>
            <a:r>
              <a:rPr lang="nb-NO" sz="1200" kern="1200" dirty="0" smtClean="0">
                <a:solidFill>
                  <a:schemeClr val="tx1"/>
                </a:solidFill>
                <a:effectLst/>
                <a:latin typeface="+mn-lt"/>
                <a:ea typeface="+mn-ea"/>
                <a:cs typeface="+mn-cs"/>
              </a:rPr>
              <a:t> «Hele» Europa i krig. Danmark-Norge alliert med Napoleon.</a:t>
            </a:r>
          </a:p>
          <a:p>
            <a:pPr marL="171450" lvl="0" indent="-171450">
              <a:buFont typeface="Arial" pitchFamily="34" charset="0"/>
              <a:buChar char="•"/>
            </a:pPr>
            <a:r>
              <a:rPr lang="nb-NO" sz="1200" kern="1200" dirty="0" smtClean="0">
                <a:solidFill>
                  <a:schemeClr val="tx1"/>
                </a:solidFill>
                <a:effectLst/>
                <a:latin typeface="+mn-lt"/>
                <a:ea typeface="+mn-ea"/>
                <a:cs typeface="+mn-cs"/>
              </a:rPr>
              <a:t>Norge og Danmark i «klemme» mellom øst og vest – Storbritannia, Russland, Sverige, Østerrike og Preussen allierte.</a:t>
            </a:r>
          </a:p>
          <a:p>
            <a:pPr marL="171450" lvl="0" indent="-171450">
              <a:buFont typeface="Arial" pitchFamily="34" charset="0"/>
              <a:buChar char="•"/>
            </a:pPr>
            <a:r>
              <a:rPr lang="nb-NO" sz="1200" kern="1200" dirty="0" smtClean="0">
                <a:solidFill>
                  <a:schemeClr val="tx1"/>
                </a:solidFill>
                <a:effectLst/>
                <a:latin typeface="+mn-lt"/>
                <a:ea typeface="+mn-ea"/>
                <a:cs typeface="+mn-cs"/>
              </a:rPr>
              <a:t>Spillet om Norge en del av det store oppgjøret.</a:t>
            </a:r>
          </a:p>
          <a:p>
            <a:endParaRPr lang="nb-NO" dirty="0" smtClean="0"/>
          </a:p>
          <a:p>
            <a:r>
              <a:rPr lang="nb-NO" b="1" dirty="0" smtClean="0"/>
              <a:t>Norden: Krig, nødsår og svensk</a:t>
            </a:r>
            <a:r>
              <a:rPr lang="nb-NO" b="1" baseline="0" dirty="0" smtClean="0"/>
              <a:t> ønske om Norge fra</a:t>
            </a:r>
            <a:r>
              <a:rPr lang="nb-NO" b="1" dirty="0" smtClean="0"/>
              <a:t> 1812</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Nødår i Norge – avstengt fra handel med Europa. Dermed oppsto det mangel på livsnødvendige varer i Norge, samtidig som kommunikasjonen med myndighetene i København ble svekket.</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Et dypt rystet Sverige hadde gått fra å være en av Europas absolutte stormakter til å miste siste rest av stormaktsvelde da det tapte Finland til Russland i 1809.</a:t>
            </a:r>
          </a:p>
          <a:p>
            <a:pPr marL="171450" indent="-171450">
              <a:buFont typeface="Arial" pitchFamily="34" charset="0"/>
              <a:buChar char="•"/>
            </a:pPr>
            <a:r>
              <a:rPr lang="nb-NO" sz="1200" kern="1200" dirty="0" smtClean="0">
                <a:solidFill>
                  <a:schemeClr val="tx1"/>
                </a:solidFill>
                <a:effectLst/>
                <a:latin typeface="+mn-lt"/>
                <a:ea typeface="+mn-ea"/>
                <a:cs typeface="+mn-cs"/>
              </a:rPr>
              <a:t>1809: Revolusjon i Sverige.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1810: Napoleons marskalk Jean Baptiste Bernadotte blir valgt til kronprins under navnet Carl Johan. Håpet var at han skulle stille seg i spissen for en gjenerobring av Finland.</a:t>
            </a:r>
          </a:p>
          <a:p>
            <a:pPr marL="171450" indent="-171450">
              <a:buFont typeface="Arial" pitchFamily="34" charset="0"/>
              <a:buChar char="•"/>
            </a:pPr>
            <a:r>
              <a:rPr lang="nb-NO" sz="1200" kern="1200" dirty="0" smtClean="0">
                <a:solidFill>
                  <a:schemeClr val="tx1"/>
                </a:solidFill>
                <a:effectLst/>
                <a:latin typeface="+mn-lt"/>
                <a:ea typeface="+mn-ea"/>
                <a:cs typeface="+mn-cs"/>
              </a:rPr>
              <a:t>1812: Brudd med Napoleon. Carl Johan sluttet i stedet fred med den russiske tsaren og vendte seg mot Norge som erstatning for Finland.   </a:t>
            </a:r>
          </a:p>
          <a:p>
            <a:pPr lvl="0"/>
            <a:endParaRPr lang="nb-NO" sz="1200" kern="1200" dirty="0" smtClean="0">
              <a:solidFill>
                <a:schemeClr val="tx1"/>
              </a:solidFill>
              <a:effectLst/>
              <a:latin typeface="+mn-lt"/>
              <a:ea typeface="+mn-ea"/>
              <a:cs typeface="+mn-cs"/>
            </a:endParaRPr>
          </a:p>
          <a:p>
            <a:r>
              <a:rPr lang="nb-NO" b="1" dirty="0" smtClean="0"/>
              <a:t>Norge: Økende norsk selvbevissthet og indre misnøye</a:t>
            </a:r>
          </a:p>
          <a:p>
            <a:r>
              <a:rPr lang="nb-NO" sz="1200" b="1" kern="1200" dirty="0" smtClean="0">
                <a:solidFill>
                  <a:schemeClr val="tx1"/>
                </a:solidFill>
                <a:effectLst/>
                <a:latin typeface="+mn-lt"/>
                <a:ea typeface="+mn-ea"/>
                <a:cs typeface="+mn-cs"/>
              </a:rPr>
              <a:t>Gryende norsk patriotisme 1770-1814</a:t>
            </a:r>
            <a:endParaRPr lang="nb-NO" sz="8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Fra omkring 1770 vokste det frem krav om større likebehandling innenfor helstaten og enkelte egne norske institusjoner, som Universitet og bank.</a:t>
            </a:r>
            <a:r>
              <a:rPr lang="nb-NO" sz="1200" kern="1200" baseline="0" dirty="0" smtClean="0">
                <a:solidFill>
                  <a:schemeClr val="tx1"/>
                </a:solidFill>
                <a:effectLst/>
                <a:latin typeface="+mn-lt"/>
                <a:ea typeface="+mn-ea"/>
                <a:cs typeface="+mn-cs"/>
              </a:rPr>
              <a:t> </a:t>
            </a: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Det</a:t>
            </a:r>
            <a:r>
              <a:rPr lang="nb-NO" sz="1200" kern="1200" baseline="0" dirty="0" smtClean="0">
                <a:solidFill>
                  <a:schemeClr val="tx1"/>
                </a:solidFill>
                <a:effectLst/>
                <a:latin typeface="+mn-lt"/>
                <a:ea typeface="+mn-ea"/>
                <a:cs typeface="+mn-cs"/>
              </a:rPr>
              <a:t> var også</a:t>
            </a:r>
            <a:r>
              <a:rPr lang="nb-NO" sz="1200" kern="1200" dirty="0" smtClean="0">
                <a:solidFill>
                  <a:schemeClr val="tx1"/>
                </a:solidFill>
                <a:effectLst/>
                <a:latin typeface="+mn-lt"/>
                <a:ea typeface="+mn-ea"/>
                <a:cs typeface="+mn-cs"/>
              </a:rPr>
              <a:t> en gryende norsk patriotisme som la vekt på norsk kulturelt særpreg og forskjeller mellom nordmenn og dansker.</a:t>
            </a:r>
            <a:endParaRPr lang="nb-NO" sz="1000" kern="1200" dirty="0" smtClean="0">
              <a:solidFill>
                <a:schemeClr val="tx1"/>
              </a:solidFill>
              <a:effectLst/>
              <a:latin typeface="+mn-lt"/>
              <a:ea typeface="+mn-ea"/>
              <a:cs typeface="+mn-cs"/>
            </a:endParaRPr>
          </a:p>
          <a:p>
            <a:pPr marL="171450" lvl="0" indent="-171450">
              <a:buFont typeface="Arial" pitchFamily="34" charset="0"/>
              <a:buChar char="•"/>
            </a:pPr>
            <a:r>
              <a:rPr lang="nb-NO" sz="1200" kern="1200" dirty="0" smtClean="0">
                <a:solidFill>
                  <a:schemeClr val="tx1"/>
                </a:solidFill>
                <a:effectLst/>
                <a:latin typeface="+mn-lt"/>
                <a:ea typeface="+mn-ea"/>
                <a:cs typeface="+mn-cs"/>
              </a:rPr>
              <a:t>Patriotene forlangte derimot </a:t>
            </a:r>
            <a:r>
              <a:rPr lang="nb-NO" sz="1200" i="1" kern="1200" dirty="0" smtClean="0">
                <a:solidFill>
                  <a:schemeClr val="tx1"/>
                </a:solidFill>
                <a:effectLst/>
                <a:latin typeface="+mn-lt"/>
                <a:ea typeface="+mn-ea"/>
                <a:cs typeface="+mn-cs"/>
              </a:rPr>
              <a:t>ikke</a:t>
            </a:r>
            <a:r>
              <a:rPr lang="nb-NO" sz="1200" kern="1200" dirty="0" smtClean="0">
                <a:solidFill>
                  <a:schemeClr val="tx1"/>
                </a:solidFill>
                <a:effectLst/>
                <a:latin typeface="+mn-lt"/>
                <a:ea typeface="+mn-ea"/>
                <a:cs typeface="+mn-cs"/>
              </a:rPr>
              <a:t> løsrivelse fra Danmark eller avskaffelse av eneveldet.</a:t>
            </a:r>
            <a:endParaRPr lang="nb-NO" sz="10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Samtidig som patriotismen fungerte som en åndelig forberedelse til den nasjonale reisningen i 1814, </a:t>
            </a:r>
            <a:r>
              <a:rPr lang="nb-NO" sz="1200" b="0" kern="1200" dirty="0" smtClean="0">
                <a:solidFill>
                  <a:schemeClr val="tx1"/>
                </a:solidFill>
                <a:effectLst/>
                <a:latin typeface="+mn-lt"/>
                <a:ea typeface="+mn-ea"/>
                <a:cs typeface="+mn-cs"/>
              </a:rPr>
              <a:t>økte misnøyen i Norge under </a:t>
            </a:r>
            <a:r>
              <a:rPr lang="nb-NO" sz="1200" kern="1200" dirty="0" smtClean="0">
                <a:solidFill>
                  <a:schemeClr val="tx1"/>
                </a:solidFill>
                <a:effectLst/>
                <a:latin typeface="+mn-lt"/>
                <a:ea typeface="+mn-ea"/>
                <a:cs typeface="+mn-cs"/>
              </a:rPr>
              <a:t>nøds- og krigsårene 1807-1814.</a:t>
            </a:r>
          </a:p>
          <a:p>
            <a:pPr marL="171450" lvl="0" indent="-171450">
              <a:buFont typeface="Arial" pitchFamily="34" charset="0"/>
              <a:buChar char="•"/>
            </a:pPr>
            <a:r>
              <a:rPr lang="nb-NO" sz="1200" kern="1200" dirty="0" smtClean="0">
                <a:solidFill>
                  <a:schemeClr val="tx1"/>
                </a:solidFill>
                <a:effectLst/>
                <a:latin typeface="+mn-lt"/>
                <a:ea typeface="+mn-ea"/>
                <a:cs typeface="+mn-cs"/>
              </a:rPr>
              <a:t>Krav om større politisk frihet.</a:t>
            </a:r>
          </a:p>
          <a:p>
            <a:pPr marL="171450" lvl="0" indent="-171450">
              <a:buFont typeface="Arial" pitchFamily="34" charset="0"/>
              <a:buChar char="•"/>
            </a:pPr>
            <a:r>
              <a:rPr lang="nb-NO" sz="1200" kern="1200" dirty="0" smtClean="0">
                <a:solidFill>
                  <a:schemeClr val="tx1"/>
                </a:solidFill>
                <a:effectLst/>
                <a:latin typeface="+mn-lt"/>
                <a:ea typeface="+mn-ea"/>
                <a:cs typeface="+mn-cs"/>
              </a:rPr>
              <a:t>Enkelte elitemiljøer i Norge begynte fra 1809 å se mot Sverige med tanke på en fremtidig union med Sverige i stedet for Danmark.</a:t>
            </a:r>
          </a:p>
          <a:p>
            <a:endParaRPr lang="nb-NO" dirty="0" smtClean="0"/>
          </a:p>
          <a:p>
            <a:r>
              <a:rPr lang="nb-NO" b="1" dirty="0" smtClean="0"/>
              <a:t>Bildet:</a:t>
            </a:r>
            <a:r>
              <a:rPr lang="nb-NO" baseline="0" dirty="0" smtClean="0"/>
              <a:t> </a:t>
            </a:r>
            <a:r>
              <a:rPr lang="nb-NO" baseline="0" dirty="0" smtClean="0"/>
              <a:t>Kart over Nord-Europa fra slutten av 1700-tallet, før Sverige mistet Finland til den russiske arvefienden. Nasjonalbiblioteket, Kartsamlingen.</a:t>
            </a:r>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3</a:t>
            </a:fld>
            <a:endParaRPr lang="en-US" dirty="0"/>
          </a:p>
        </p:txBody>
      </p:sp>
    </p:spTree>
    <p:extLst>
      <p:ext uri="{BB962C8B-B14F-4D97-AF65-F5344CB8AC3E}">
        <p14:creationId xmlns:p14="http://schemas.microsoft.com/office/powerpoint/2010/main" val="910701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norske samfunnet var ved</a:t>
            </a:r>
            <a:r>
              <a:rPr lang="nb-NO" baseline="0" dirty="0" smtClean="0"/>
              <a:t> inngangen til 1814 preget av liten sosial, økonomisk  og politisk frihet. </a:t>
            </a:r>
            <a:r>
              <a:rPr lang="nb-NO" dirty="0" smtClean="0"/>
              <a:t>Selv</a:t>
            </a:r>
            <a:r>
              <a:rPr lang="nb-NO" baseline="0" dirty="0" smtClean="0"/>
              <a:t> om Norge var et bondesamfunn, var det et av de landene i Europa som var mest avhengig av å importere mat, særlig korn, for å unngå hungersnød. Derfor hadde blokadene under krigen i årene før 1814 hatt katastrofale følger for befolkningen i Norge.</a:t>
            </a:r>
          </a:p>
          <a:p>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dirty="0" smtClean="0"/>
              <a:t>Fattig</a:t>
            </a:r>
            <a:r>
              <a:rPr lang="nb-NO" b="1" baseline="0" dirty="0" smtClean="0"/>
              <a:t> bondesamfunn</a:t>
            </a:r>
            <a:endParaRPr lang="nb-NO" b="1" dirty="0" smtClean="0"/>
          </a:p>
          <a:p>
            <a:r>
              <a:rPr lang="nb-NO" baseline="0" dirty="0" smtClean="0">
                <a:latin typeface="+mn-lt"/>
              </a:rPr>
              <a:t>Norge anno 1814 var et fattig bondesamfunn. Selv om relativt mange av bøndene eide jorden selv, levde store deler av befolkningen i dyp fattigdom. </a:t>
            </a:r>
            <a:r>
              <a:rPr lang="nb-NO" dirty="0" smtClean="0">
                <a:latin typeface="+mn-lt"/>
              </a:rPr>
              <a:t>Den sosiale og økonomiske</a:t>
            </a:r>
            <a:r>
              <a:rPr lang="nb-NO" baseline="0" dirty="0" smtClean="0">
                <a:latin typeface="+mn-lt"/>
              </a:rPr>
              <a:t> eliten i Norge var liten. Til sammen betød det at Norge var et lite utviklet samfunn, som i tillegg var sårbart overfor trusler utenfra.</a:t>
            </a:r>
          </a:p>
          <a:p>
            <a:pPr marL="171450" indent="-171450">
              <a:buFont typeface="Arial" pitchFamily="34" charset="0"/>
              <a:buChar char="•"/>
            </a:pPr>
            <a:r>
              <a:rPr lang="nb-NO" baseline="0" dirty="0" smtClean="0">
                <a:latin typeface="+mn-lt"/>
              </a:rPr>
              <a:t>Den sosiale elitene besto av embetsmenn, som hadde fremstående posisjoner i samfunnet fordi de hadde universitetsutdannelse og var en del av maktapparatet til kongen i København. Mange av dem var opprinnelig danske eller tyske.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latin typeface="+mn-lt"/>
              </a:rPr>
              <a:t>I tillegg fantes det rundt i landet enkelte storbønder som hadde stor innflytelse og makt i sine egne lokalsamfunn.</a:t>
            </a:r>
          </a:p>
          <a:p>
            <a:pPr marL="171450" indent="-171450">
              <a:buFont typeface="Arial" pitchFamily="34" charset="0"/>
              <a:buChar char="•"/>
            </a:pPr>
            <a:r>
              <a:rPr lang="nb-NO" baseline="0" dirty="0" smtClean="0">
                <a:latin typeface="+mn-lt"/>
              </a:rPr>
              <a:t>Noen få, men veldig rike handelsmenn – «patrisiere». Landets ledende menn var en liten gruppe av svært velstående verkseiere og handelsmenn, i hovedsak fra Østlandsområdet. Disse kontrollerte det lille som var av industri, og hadde i kraft av sin sterke økonomiske posisjon også stor politisk makt.</a:t>
            </a:r>
          </a:p>
          <a:p>
            <a:pPr marL="628650" lvl="1" indent="-171450">
              <a:buFont typeface="Arial" pitchFamily="34" charset="0"/>
              <a:buChar char="•"/>
            </a:pPr>
            <a:r>
              <a:rPr lang="nb-NO" baseline="0" dirty="0" smtClean="0">
                <a:latin typeface="+mn-lt"/>
              </a:rPr>
              <a:t>Carsten Anker, Peder Anker, Wedel Jarlsberg og andre.</a:t>
            </a:r>
          </a:p>
          <a:p>
            <a:endParaRPr lang="nb-NO" dirty="0" smtClean="0">
              <a:latin typeface="+mn-lt"/>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nb-NO" b="1" dirty="0" smtClean="0">
                <a:latin typeface="+mn-lt"/>
              </a:rPr>
              <a:t>Under dansk styre</a:t>
            </a:r>
          </a:p>
          <a:p>
            <a:pPr marL="0" marR="0" lvl="1" indent="0" algn="l" defTabSz="914400" rtl="0" eaLnBrk="1" fontAlgn="auto" latinLnBrk="0" hangingPunct="1">
              <a:lnSpc>
                <a:spcPct val="100000"/>
              </a:lnSpc>
              <a:spcBef>
                <a:spcPts val="0"/>
              </a:spcBef>
              <a:spcAft>
                <a:spcPts val="0"/>
              </a:spcAft>
              <a:buClrTx/>
              <a:buSzTx/>
              <a:buFontTx/>
              <a:buNone/>
              <a:tabLst/>
              <a:defRPr/>
            </a:pPr>
            <a:r>
              <a:rPr lang="nb-NO" dirty="0" smtClean="0">
                <a:latin typeface="+mn-lt"/>
              </a:rPr>
              <a:t>Norge var</a:t>
            </a:r>
            <a:r>
              <a:rPr lang="nb-NO" baseline="0" dirty="0" smtClean="0">
                <a:latin typeface="+mn-lt"/>
              </a:rPr>
              <a:t> frem til 14. januar 1814 en del i det som gjerne kalles den danske helstaten. Den danske helstaten var en multinasjonal stat, der kongen i København, Frederik 6., hersket over svært ulike regioner og befolkninger.</a:t>
            </a:r>
            <a:r>
              <a:rPr lang="nb-NO" sz="2000" dirty="0" smtClean="0">
                <a:latin typeface="+mn-lt"/>
              </a:rPr>
              <a:t> </a:t>
            </a:r>
            <a:r>
              <a:rPr lang="nb-NO" sz="1200" baseline="0" dirty="0" smtClean="0">
                <a:latin typeface="+mn-lt"/>
              </a:rPr>
              <a:t>Formelt var de alle borgere av den samme staten, med bånd til den samme kongen.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latin typeface="+mn-lt"/>
              </a:rPr>
              <a:t>Kongen hersket</a:t>
            </a:r>
            <a:r>
              <a:rPr lang="nb-NO" baseline="0" dirty="0" smtClean="0">
                <a:latin typeface="+mn-lt"/>
              </a:rPr>
              <a:t> eneveldig over helstaten. Det betyr at all makt var samlet i hans hender, og at han i hvert fall formelt skulle ta alle avgjørelser som angikk statsdelene og statens innbyggere.</a:t>
            </a:r>
          </a:p>
          <a:p>
            <a:pPr marL="628650" lvl="1" indent="-171450">
              <a:buFont typeface="Arial" pitchFamily="34" charset="0"/>
              <a:buChar char="•"/>
            </a:pPr>
            <a:r>
              <a:rPr lang="nb-NO" baseline="0" dirty="0" smtClean="0">
                <a:latin typeface="+mn-lt"/>
              </a:rPr>
              <a:t>Samtidig gjorde det kongen til et samlende symbol. Patriotisme i helstaten rettet seg først og fremst mot kongens person.</a:t>
            </a:r>
            <a:endParaRPr lang="nb-NO" dirty="0" smtClean="0">
              <a:latin typeface="+mn-lt"/>
            </a:endParaRPr>
          </a:p>
          <a:p>
            <a:pPr marL="171450" indent="-171450">
              <a:buFont typeface="Arial" panose="020B0604020202020204" pitchFamily="34" charset="0"/>
              <a:buChar char="•"/>
            </a:pPr>
            <a:r>
              <a:rPr lang="nb-NO" dirty="0" smtClean="0">
                <a:latin typeface="+mn-lt"/>
              </a:rPr>
              <a:t>Den norske befolkningen var i 1814 omtrent like stor som den danske.</a:t>
            </a:r>
          </a:p>
          <a:p>
            <a:pPr marL="171450" indent="-171450">
              <a:buFont typeface="Arial" panose="020B0604020202020204" pitchFamily="34" charset="0"/>
              <a:buChar char="•"/>
            </a:pPr>
            <a:endParaRPr lang="nb-NO" dirty="0" smtClean="0">
              <a:latin typeface="+mn-lt"/>
            </a:endParaRPr>
          </a:p>
          <a:p>
            <a:r>
              <a:rPr lang="nb-NO" sz="1200" b="1" kern="1200" dirty="0" smtClean="0">
                <a:solidFill>
                  <a:schemeClr val="tx1"/>
                </a:solidFill>
                <a:effectLst/>
                <a:latin typeface="+mn-lt"/>
                <a:ea typeface="+mn-ea"/>
                <a:cs typeface="+mn-cs"/>
              </a:rPr>
              <a:t>Få sosiale endringer i 1814</a:t>
            </a:r>
          </a:p>
          <a:p>
            <a:r>
              <a:rPr lang="nb-NO" sz="1200" kern="1200" dirty="0" smtClean="0">
                <a:solidFill>
                  <a:schemeClr val="tx1"/>
                </a:solidFill>
                <a:effectLst/>
                <a:latin typeface="+mn-lt"/>
                <a:ea typeface="+mn-ea"/>
                <a:cs typeface="+mn-cs"/>
              </a:rPr>
              <a:t>E</a:t>
            </a:r>
            <a:r>
              <a:rPr lang="nb-NO" sz="1200" kern="1200" baseline="0" dirty="0" smtClean="0">
                <a:solidFill>
                  <a:schemeClr val="tx1"/>
                </a:solidFill>
                <a:effectLst/>
                <a:latin typeface="+mn-lt"/>
                <a:ea typeface="+mn-ea"/>
                <a:cs typeface="+mn-cs"/>
              </a:rPr>
              <a:t>ndringene i 1814 var først og fremst politiske og formelle. De store demokratiske og sosiale endringene som skulle komme, og som hadde sin rot i begivenhetene i 1814, tok lang tid.</a:t>
            </a:r>
          </a:p>
          <a:p>
            <a:pPr marL="171450" indent="-171450">
              <a:buFont typeface="Arial" pitchFamily="34" charset="0"/>
              <a:buChar char="•"/>
            </a:pPr>
            <a:r>
              <a:rPr lang="nb-NO" sz="1200" kern="1200" baseline="0" dirty="0" smtClean="0">
                <a:solidFill>
                  <a:schemeClr val="tx1"/>
                </a:solidFill>
                <a:effectLst/>
                <a:latin typeface="+mn-lt"/>
                <a:ea typeface="+mn-ea"/>
                <a:cs typeface="+mn-cs"/>
              </a:rPr>
              <a:t>Ved inngangen til 1815 hadde eneveldet falt, og store demokratiske reformer vært satt i gang.</a:t>
            </a:r>
          </a:p>
          <a:p>
            <a:pPr marL="171450" indent="-171450">
              <a:buFont typeface="Arial" pitchFamily="34" charset="0"/>
              <a:buChar char="•"/>
            </a:pPr>
            <a:r>
              <a:rPr lang="nb-NO" sz="1200" kern="1200" dirty="0" smtClean="0">
                <a:solidFill>
                  <a:schemeClr val="tx1"/>
                </a:solidFill>
                <a:effectLst/>
                <a:latin typeface="+mn-lt"/>
                <a:ea typeface="+mn-ea"/>
                <a:cs typeface="+mn-cs"/>
              </a:rPr>
              <a:t>Samtidig er det verdt å huske</a:t>
            </a:r>
            <a:r>
              <a:rPr lang="nb-NO" sz="1200" kern="1200" baseline="0" dirty="0" smtClean="0">
                <a:solidFill>
                  <a:schemeClr val="tx1"/>
                </a:solidFill>
                <a:effectLst/>
                <a:latin typeface="+mn-lt"/>
                <a:ea typeface="+mn-ea"/>
                <a:cs typeface="+mn-cs"/>
              </a:rPr>
              <a:t> at de sosiale endringene var forsvinnende få. Den norske befolkningen var i like høy grad et tilbakeliggende og fattig bondesamfunn i januar 1815 som det hadde vært i januar 1814. Folk flest i Norge merket lite til de store omveltningene i landet før det hadde gått lang tid siden 1814.</a:t>
            </a:r>
            <a:endParaRPr lang="nb-NO" sz="1200" kern="1200" dirty="0" smtClean="0">
              <a:solidFill>
                <a:schemeClr val="tx1"/>
              </a:solidFill>
              <a:effectLst/>
              <a:latin typeface="+mn-lt"/>
              <a:ea typeface="+mn-ea"/>
              <a:cs typeface="+mn-cs"/>
            </a:endParaRPr>
          </a:p>
          <a:p>
            <a:endParaRPr lang="nb-NO" dirty="0" smtClean="0">
              <a:latin typeface="+mn-lt"/>
            </a:endParaRPr>
          </a:p>
          <a:p>
            <a:r>
              <a:rPr lang="nb-NO" b="1" dirty="0" smtClean="0">
                <a:latin typeface="+mn-lt"/>
              </a:rPr>
              <a:t>Bildet</a:t>
            </a:r>
            <a:r>
              <a:rPr lang="nb-NO" dirty="0" smtClean="0">
                <a:latin typeface="+mn-lt"/>
              </a:rPr>
              <a:t>: Bonde fra Hardanger, tegnet av Johan Friedrich Leonhard Dreier.</a:t>
            </a:r>
            <a:r>
              <a:rPr lang="nb-NO" baseline="0" dirty="0" smtClean="0">
                <a:latin typeface="+mn-lt"/>
              </a:rPr>
              <a:t> Norsk Folkemuseum.</a:t>
            </a:r>
            <a:endParaRPr lang="nb-NO" dirty="0">
              <a:latin typeface="+mn-lt"/>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4</a:t>
            </a:fld>
            <a:endParaRPr lang="en-US"/>
          </a:p>
        </p:txBody>
      </p:sp>
    </p:spTree>
    <p:extLst>
      <p:ext uri="{BB962C8B-B14F-4D97-AF65-F5344CB8AC3E}">
        <p14:creationId xmlns:p14="http://schemas.microsoft.com/office/powerpoint/2010/main" val="612890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68287" lvl="1" indent="0">
              <a:buFont typeface="+mj-lt"/>
              <a:buNone/>
            </a:pPr>
            <a:r>
              <a:rPr lang="nb-NO" dirty="0" smtClean="0"/>
              <a:t>1814 var et år med mange og store vendepunkter der</a:t>
            </a:r>
            <a:r>
              <a:rPr lang="nb-NO" baseline="0" dirty="0" smtClean="0"/>
              <a:t> begivenhetene skiftet retning</a:t>
            </a:r>
            <a:r>
              <a:rPr lang="nb-NO" dirty="0" smtClean="0"/>
              <a:t>. De fleste av disse omveltningene foregikk på et politisk plan, og fikk sitt konkrete</a:t>
            </a:r>
            <a:r>
              <a:rPr lang="nb-NO" baseline="0" dirty="0" smtClean="0"/>
              <a:t> uttrykk i ulike traktater og dokumenter. Disse dokumentene danner på mange måten rammene eller fasene som hendelsene i 1814 kan plasseres innenfor:</a:t>
            </a:r>
            <a:endParaRPr lang="nb-NO" dirty="0" smtClean="0"/>
          </a:p>
          <a:p>
            <a:pPr marL="725487" lvl="1" indent="-457200">
              <a:buFont typeface="+mj-lt"/>
              <a:buAutoNum type="arabicPeriod"/>
            </a:pPr>
            <a:r>
              <a:rPr lang="nb-NO" dirty="0" smtClean="0"/>
              <a:t>Kieltraktaten: 14. januar 1814</a:t>
            </a:r>
          </a:p>
          <a:p>
            <a:pPr marL="725487" lvl="1" indent="-457200">
              <a:buFont typeface="+mj-lt"/>
              <a:buAutoNum type="arabicPeriod"/>
            </a:pPr>
            <a:r>
              <a:rPr lang="nb-NO" dirty="0" smtClean="0"/>
              <a:t>Riksforsamlingen på Eidsvoll 10. april-20. mai</a:t>
            </a:r>
          </a:p>
          <a:p>
            <a:pPr marL="725487" lvl="1" indent="-457200">
              <a:buFont typeface="+mj-lt"/>
              <a:buAutoNum type="arabicPeriod"/>
            </a:pPr>
            <a:r>
              <a:rPr lang="nb-NO" dirty="0" smtClean="0"/>
              <a:t>Mossekonvensjonen: 14. august</a:t>
            </a:r>
          </a:p>
          <a:p>
            <a:pPr marL="725487" lvl="1" indent="-457200">
              <a:buFont typeface="+mj-lt"/>
              <a:buAutoNum type="arabicPeriod"/>
            </a:pPr>
            <a:r>
              <a:rPr lang="nb-NO" dirty="0" smtClean="0"/>
              <a:t>Revidert grunnlov og union med Sverige. 4. november</a:t>
            </a:r>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5</a:t>
            </a:fld>
            <a:endParaRPr lang="en-US" dirty="0"/>
          </a:p>
        </p:txBody>
      </p:sp>
    </p:spTree>
    <p:extLst>
      <p:ext uri="{BB962C8B-B14F-4D97-AF65-F5344CB8AC3E}">
        <p14:creationId xmlns:p14="http://schemas.microsoft.com/office/powerpoint/2010/main" val="2158403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6</a:t>
            </a:fld>
            <a:endParaRPr lang="en-US" dirty="0"/>
          </a:p>
        </p:txBody>
      </p:sp>
    </p:spTree>
    <p:extLst>
      <p:ext uri="{BB962C8B-B14F-4D97-AF65-F5344CB8AC3E}">
        <p14:creationId xmlns:p14="http://schemas.microsoft.com/office/powerpoint/2010/main" val="1095186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kern="1200" dirty="0" smtClean="0">
                <a:solidFill>
                  <a:schemeClr val="tx1"/>
                </a:solidFill>
                <a:effectLst/>
                <a:latin typeface="+mn-lt"/>
                <a:ea typeface="+mn-ea"/>
                <a:cs typeface="+mn-cs"/>
              </a:rPr>
              <a:t>I</a:t>
            </a:r>
            <a:r>
              <a:rPr lang="nb-NO" sz="1200" b="0" kern="1200" baseline="0" dirty="0" smtClean="0">
                <a:solidFill>
                  <a:schemeClr val="tx1"/>
                </a:solidFill>
                <a:effectLst/>
                <a:latin typeface="+mn-lt"/>
                <a:ea typeface="+mn-ea"/>
                <a:cs typeface="+mn-cs"/>
              </a:rPr>
              <a:t> slutten av november 1813 invaderte Carl Johan og de svenske styrkene Danmark. Målet var å fremtvinge en avståelse av Norge til Sverige. 15. desember ble det inngått våpenstillstand, og deretter startet forhandlinger i Kiel. Kieltraktaten ble undertegnet 14. januar 1814.</a:t>
            </a:r>
          </a:p>
          <a:p>
            <a:endParaRPr lang="nb-NO" sz="1200" b="0" kern="1200" baseline="0" dirty="0" smtClean="0">
              <a:solidFill>
                <a:schemeClr val="tx1"/>
              </a:solidFill>
              <a:effectLst/>
              <a:latin typeface="+mn-lt"/>
              <a:ea typeface="+mn-ea"/>
              <a:cs typeface="+mn-cs"/>
            </a:endParaRPr>
          </a:p>
          <a:p>
            <a:r>
              <a:rPr lang="nb-NO" sz="1200" b="1" kern="1200" baseline="0" dirty="0" smtClean="0">
                <a:solidFill>
                  <a:schemeClr val="tx1"/>
                </a:solidFill>
                <a:effectLst/>
                <a:latin typeface="+mn-lt"/>
                <a:ea typeface="+mn-ea"/>
                <a:cs typeface="+mn-cs"/>
              </a:rPr>
              <a:t>Freden i Kiel  </a:t>
            </a:r>
            <a:endParaRPr lang="nb-NO"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0" kern="1200" baseline="0" dirty="0" smtClean="0">
                <a:solidFill>
                  <a:schemeClr val="tx1"/>
                </a:solidFill>
                <a:effectLst/>
                <a:latin typeface="+mn-lt"/>
                <a:ea typeface="+mn-ea"/>
                <a:cs typeface="+mn-cs"/>
              </a:rPr>
              <a:t>Carl Johans angrep kom overraskende på Danmark, og de svensk styrkene var overlegene. Under trusler om gjenopptaking av krigshandlingene måtte de danske forhandlerne motstrebende gi etter for det svenske kravet om avståelsen av Norge.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b="0" kern="1200" dirty="0" smtClean="0">
                <a:solidFill>
                  <a:schemeClr val="tx1"/>
                </a:solidFill>
                <a:effectLst/>
                <a:latin typeface="+mn-lt"/>
                <a:ea typeface="+mn-ea"/>
                <a:cs typeface="+mn-cs"/>
              </a:rPr>
              <a:t>Stormaktene hadde lovet Carl Johan</a:t>
            </a:r>
            <a:r>
              <a:rPr lang="nb-NO" sz="1200" b="0" kern="1200" baseline="0" dirty="0" smtClean="0">
                <a:solidFill>
                  <a:schemeClr val="tx1"/>
                </a:solidFill>
                <a:effectLst/>
                <a:latin typeface="+mn-lt"/>
                <a:ea typeface="+mn-ea"/>
                <a:cs typeface="+mn-cs"/>
              </a:rPr>
              <a:t> at Sverige skulle få Norge i belønning mot å gå inn i krigen mot Napoleon. Men Carl Johan var en realpolitikker, og følte seg ikke trygg på stormaktenes forsikringer. I stedet for å vente på den avsluttende fredskonferansen som de allierte planla, ønsket han å ordne norgesspørsmålet selv, ved å sette den danske kongen under direkte press.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b="0" kern="1200" baseline="0" dirty="0" smtClean="0">
                <a:solidFill>
                  <a:schemeClr val="tx1"/>
                </a:solidFill>
                <a:effectLst/>
                <a:latin typeface="+mn-lt"/>
                <a:ea typeface="+mn-ea"/>
                <a:cs typeface="+mn-cs"/>
              </a:rPr>
              <a:t>Etter det store slaget i Leipzig i oktober 1813, der Napoleon led sitt avgjørende nederlag, førte Carl Johan den allierte Nordarmeen i retning Hamburg. Men 26. november brøt han ut av marsjruten og beordret 60 000 veltrente soldater til å invadere Holstein.</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b="0" kern="1200" dirty="0" smtClean="0">
                <a:solidFill>
                  <a:schemeClr val="tx1"/>
                </a:solidFill>
                <a:effectLst/>
                <a:latin typeface="+mn-lt"/>
                <a:ea typeface="+mn-ea"/>
                <a:cs typeface="+mn-cs"/>
              </a:rPr>
              <a:t>Den</a:t>
            </a:r>
            <a:r>
              <a:rPr lang="nb-NO" sz="1200" b="0" kern="1200" baseline="0" dirty="0" smtClean="0">
                <a:solidFill>
                  <a:schemeClr val="tx1"/>
                </a:solidFill>
                <a:effectLst/>
                <a:latin typeface="+mn-lt"/>
                <a:ea typeface="+mn-ea"/>
                <a:cs typeface="+mn-cs"/>
              </a:rPr>
              <a:t> danske hovedstyrken stod tilbaketrukket på Fyn. Kun 12 000 danske soldater var igjen til å møte det svenske angrepet i Holstein. </a:t>
            </a:r>
            <a:endParaRPr lang="nb-NO" sz="1200" b="0" kern="1200" dirty="0" smtClean="0">
              <a:solidFill>
                <a:schemeClr val="tx1"/>
              </a:solidFill>
              <a:effectLst/>
              <a:latin typeface="+mn-lt"/>
              <a:ea typeface="+mn-ea"/>
              <a:cs typeface="+mn-cs"/>
            </a:endParaRPr>
          </a:p>
          <a:p>
            <a:endParaRPr lang="nb-NO" sz="1200" b="0" kern="1200" baseline="0" dirty="0" smtClean="0">
              <a:solidFill>
                <a:schemeClr val="tx1"/>
              </a:solidFill>
              <a:effectLst/>
              <a:latin typeface="+mn-lt"/>
              <a:ea typeface="+mn-ea"/>
              <a:cs typeface="+mn-cs"/>
            </a:endParaRPr>
          </a:p>
          <a:p>
            <a:r>
              <a:rPr lang="nb-NO" sz="1200" b="1" kern="1200" baseline="0" dirty="0" smtClean="0">
                <a:solidFill>
                  <a:schemeClr val="tx1"/>
                </a:solidFill>
                <a:effectLst/>
                <a:latin typeface="+mn-lt"/>
                <a:ea typeface="+mn-ea"/>
                <a:cs typeface="+mn-cs"/>
              </a:rPr>
              <a:t>Bildet:</a:t>
            </a:r>
            <a:r>
              <a:rPr lang="nb-NO" sz="1200" b="0" kern="1200" baseline="0" dirty="0" smtClean="0">
                <a:solidFill>
                  <a:schemeClr val="tx1"/>
                </a:solidFill>
                <a:effectLst/>
                <a:latin typeface="+mn-lt"/>
                <a:ea typeface="+mn-ea"/>
                <a:cs typeface="+mn-cs"/>
              </a:rPr>
              <a:t> Utsnitt av «</a:t>
            </a:r>
            <a:r>
              <a:rPr lang="nb-NO" sz="1200" kern="1200" dirty="0" smtClean="0">
                <a:solidFill>
                  <a:schemeClr val="tx1"/>
                </a:solidFill>
                <a:effectLst/>
                <a:latin typeface="+mn-lt"/>
                <a:ea typeface="+mn-ea"/>
                <a:cs typeface="+mn-cs"/>
              </a:rPr>
              <a:t>Slaget ved Leipzig» av Alexander </a:t>
            </a:r>
            <a:r>
              <a:rPr lang="nb-NO" sz="1200" kern="1200" dirty="0" err="1" smtClean="0">
                <a:solidFill>
                  <a:schemeClr val="tx1"/>
                </a:solidFill>
                <a:effectLst/>
                <a:latin typeface="+mn-lt"/>
                <a:ea typeface="+mn-ea"/>
                <a:cs typeface="+mn-cs"/>
              </a:rPr>
              <a:t>Wetterling</a:t>
            </a:r>
            <a:r>
              <a:rPr lang="nb-NO" sz="1200" kern="1200" dirty="0" smtClean="0">
                <a:solidFill>
                  <a:schemeClr val="tx1"/>
                </a:solidFill>
                <a:effectLst/>
                <a:latin typeface="+mn-lt"/>
                <a:ea typeface="+mn-ea"/>
                <a:cs typeface="+mn-cs"/>
              </a:rPr>
              <a:t>. Foto: Hans </a:t>
            </a:r>
            <a:r>
              <a:rPr lang="nb-NO" sz="1200" kern="1200" dirty="0" err="1" smtClean="0">
                <a:solidFill>
                  <a:schemeClr val="tx1"/>
                </a:solidFill>
                <a:effectLst/>
                <a:latin typeface="+mn-lt"/>
                <a:ea typeface="+mn-ea"/>
                <a:cs typeface="+mn-cs"/>
              </a:rPr>
              <a:t>Thorwid</a:t>
            </a:r>
            <a:r>
              <a:rPr lang="nb-NO" sz="1200" kern="1200" dirty="0" smtClean="0">
                <a:solidFill>
                  <a:schemeClr val="tx1"/>
                </a:solidFill>
                <a:effectLst/>
                <a:latin typeface="+mn-lt"/>
                <a:ea typeface="+mn-ea"/>
                <a:cs typeface="+mn-cs"/>
              </a:rPr>
              <a:t>. </a:t>
            </a:r>
            <a:r>
              <a:rPr lang="nb-NO" sz="1200" kern="1200" dirty="0" err="1" smtClean="0">
                <a:solidFill>
                  <a:schemeClr val="tx1"/>
                </a:solidFill>
                <a:effectLst/>
                <a:latin typeface="+mn-lt"/>
                <a:ea typeface="+mn-ea"/>
                <a:cs typeface="+mn-cs"/>
              </a:rPr>
              <a:t>Nationalmuseum</a:t>
            </a:r>
            <a:r>
              <a:rPr lang="nb-NO" sz="1200" kern="1200" dirty="0" smtClean="0">
                <a:solidFill>
                  <a:schemeClr val="tx1"/>
                </a:solidFill>
                <a:effectLst/>
                <a:latin typeface="+mn-lt"/>
                <a:ea typeface="+mn-ea"/>
                <a:cs typeface="+mn-cs"/>
              </a:rPr>
              <a:t>,</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Stockholm</a:t>
            </a:r>
          </a:p>
          <a:p>
            <a:endParaRPr lang="nb-NO" sz="1200" b="0" kern="1200" baseline="0" dirty="0" smtClean="0">
              <a:solidFill>
                <a:schemeClr val="tx1"/>
              </a:solidFill>
              <a:effectLst/>
              <a:latin typeface="+mn-lt"/>
              <a:ea typeface="+mn-ea"/>
              <a:cs typeface="+mn-cs"/>
            </a:endParaRPr>
          </a:p>
          <a:p>
            <a:endParaRPr lang="nb-NO" sz="1200" b="0" kern="1200" baseline="0" dirty="0" smtClean="0">
              <a:solidFill>
                <a:schemeClr val="tx1"/>
              </a:solidFill>
              <a:effectLst/>
              <a:latin typeface="+mn-lt"/>
              <a:ea typeface="+mn-ea"/>
              <a:cs typeface="+mn-cs"/>
            </a:endParaRPr>
          </a:p>
          <a:p>
            <a:endParaRPr lang="nb-NO" sz="1200" b="0" kern="1200" baseline="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0" kern="1200" baseline="0" dirty="0" smtClean="0">
                <a:solidFill>
                  <a:schemeClr val="tx1"/>
                </a:solidFill>
                <a:effectLst/>
                <a:latin typeface="+mn-lt"/>
                <a:ea typeface="+mn-ea"/>
                <a:cs typeface="+mn-cs"/>
              </a:rPr>
              <a:t> </a:t>
            </a: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7</a:t>
            </a:fld>
            <a:endParaRPr lang="en-US"/>
          </a:p>
        </p:txBody>
      </p:sp>
    </p:spTree>
    <p:extLst>
      <p:ext uri="{BB962C8B-B14F-4D97-AF65-F5344CB8AC3E}">
        <p14:creationId xmlns:p14="http://schemas.microsoft.com/office/powerpoint/2010/main" val="1790628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b="0" kern="1200" dirty="0" smtClean="0">
                <a:solidFill>
                  <a:schemeClr val="tx1"/>
                </a:solidFill>
                <a:effectLst/>
                <a:latin typeface="+mn-lt"/>
                <a:ea typeface="+mn-ea"/>
                <a:cs typeface="+mn-cs"/>
              </a:rPr>
              <a:t>I Kieltraktaten ble Norge overdratt fra</a:t>
            </a:r>
            <a:r>
              <a:rPr lang="nb-NO" sz="1200" b="0" kern="1200" baseline="0" dirty="0" smtClean="0">
                <a:solidFill>
                  <a:schemeClr val="tx1"/>
                </a:solidFill>
                <a:effectLst/>
                <a:latin typeface="+mn-lt"/>
                <a:ea typeface="+mn-ea"/>
                <a:cs typeface="+mn-cs"/>
              </a:rPr>
              <a:t> kongen av Danmark til kongen av Sverige. Dermed var det dansk-norske monarkiet oppløst og 434 år lange foreningen mellom Norge og Danmark brutt.</a:t>
            </a:r>
            <a:endParaRPr lang="nb-NO" sz="12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Kieltraktaten:</a:t>
            </a:r>
            <a:r>
              <a:rPr lang="nb-NO"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I traktaten ga</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Frederik 6. avkall på Norge for seg selv og for</a:t>
            </a:r>
            <a:r>
              <a:rPr lang="nb-NO" sz="1200" kern="1200" baseline="0" dirty="0" smtClean="0">
                <a:solidFill>
                  <a:schemeClr val="tx1"/>
                </a:solidFill>
                <a:effectLst/>
                <a:latin typeface="+mn-lt"/>
                <a:ea typeface="+mn-ea"/>
                <a:cs typeface="+mn-cs"/>
              </a:rPr>
              <a:t> sine etterkommere</a:t>
            </a:r>
            <a:r>
              <a:rPr lang="nb-NO" sz="1200" kern="1200" dirty="0" smtClean="0">
                <a:solidFill>
                  <a:schemeClr val="tx1"/>
                </a:solidFill>
                <a:effectLst/>
                <a:latin typeface="+mn-lt"/>
                <a:ea typeface="+mn-ea"/>
                <a:cs typeface="+mn-cs"/>
              </a:rPr>
              <a:t>. Norge skulle heretter tilhøre den svenske kongen og utgjøre et kongerike forenet med Sverige. </a:t>
            </a:r>
            <a:r>
              <a:rPr lang="nb-NO" baseline="0" dirty="0" smtClean="0"/>
              <a:t>De viktigste bestemmelsene om Norge var samlet i artikkel 4 i traktaten. Den hadde tre hovedpunkter: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Kongeriket Norge skulle avståes fra Danmark til Sverige.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Frederik 6. fikk under forhandlingene valget mellom to måter Norge kunne avståes på. Det ene var at Trondheims stift og festningene Kongsvinger og Fredriksten ble overlevert med en gang og resten av Norge ved fredsoppgjøret etter Napoelonskrigene. Det andre var at hele Norge ble avstått umiddelbart, i bytte mot svensk Pommern  og en større pengesum. Frederik 6. valgte det siste.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De gamle norske bilandene Grønland, Færøyene og Island skulle ikke avståes.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Trolig unngikk Carl Johan å kreve disse territoriene for å forenkle forhandlingene og spare tid.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Norge skulle utgjøre et eget kongerike forent med Sverige.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Norge fikk altså status som et eget kongerike, en statsrettslig enhet med definerte geografiske grenser. Omtalen indikerer at samholdet mellom Sverige og Norge skulle være en personalunion, og at det ikke var forventet noen tett integrering mellom de to landene.</a:t>
            </a:r>
          </a:p>
          <a:p>
            <a:pPr marL="628650" lvl="1" indent="-171450">
              <a:buFont typeface="Arial" pitchFamily="34" charset="0"/>
              <a:buChar char="•"/>
            </a:pPr>
            <a:r>
              <a:rPr lang="nb-NO" baseline="0" dirty="0" smtClean="0"/>
              <a:t>Den svenske kongen forpliktet seg ellers til å la Norges innbyggere nyte de lover, rettigheter og friheter som gjaldt på det tidspunktet da freden ble sluttet.</a:t>
            </a:r>
          </a:p>
          <a:p>
            <a:pPr marL="0" lvl="0" indent="0">
              <a:buFont typeface="Arial" pitchFamily="34" charset="0"/>
              <a:buNone/>
            </a:pPr>
            <a:endParaRPr lang="nb-NO" baseline="0" dirty="0" smtClean="0"/>
          </a:p>
          <a:p>
            <a:pPr marL="0" lvl="0" indent="0">
              <a:buFont typeface="Arial" pitchFamily="34" charset="0"/>
              <a:buNone/>
            </a:pPr>
            <a:r>
              <a:rPr lang="nb-NO" b="1" baseline="0" dirty="0" smtClean="0"/>
              <a:t>Bildet</a:t>
            </a:r>
            <a:r>
              <a:rPr lang="nb-NO" baseline="0" dirty="0" smtClean="0"/>
              <a:t>: Kieltraktaten. Statsarkivet, København</a:t>
            </a:r>
          </a:p>
        </p:txBody>
      </p:sp>
      <p:sp>
        <p:nvSpPr>
          <p:cNvPr id="4" name="Plassholder for lysbildenummer 3"/>
          <p:cNvSpPr>
            <a:spLocks noGrp="1"/>
          </p:cNvSpPr>
          <p:nvPr>
            <p:ph type="sldNum" sz="quarter" idx="10"/>
          </p:nvPr>
        </p:nvSpPr>
        <p:spPr/>
        <p:txBody>
          <a:bodyPr/>
          <a:lstStyle/>
          <a:p>
            <a:fld id="{7F2EB5DD-119F-44DE-911C-8DA92DD57B8E}" type="slidenum">
              <a:rPr lang="en-US" smtClean="0"/>
              <a:t>8</a:t>
            </a:fld>
            <a:endParaRPr lang="en-US"/>
          </a:p>
        </p:txBody>
      </p:sp>
    </p:spTree>
    <p:extLst>
      <p:ext uri="{BB962C8B-B14F-4D97-AF65-F5344CB8AC3E}">
        <p14:creationId xmlns:p14="http://schemas.microsoft.com/office/powerpoint/2010/main" val="2896314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dirty="0" smtClean="0"/>
              <a:t>Sitatet</a:t>
            </a:r>
            <a:r>
              <a:rPr lang="nb-NO" baseline="0" dirty="0" smtClean="0"/>
              <a:t> fra historikeren Jens Arup Seip viser til det rommet som åpnet seg for et norske opprør etter Kieltraktaten.</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dirty="0" smtClean="0"/>
              <a:t>Rom for opprør</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dirty="0" smtClean="0"/>
              <a:t>Etter freden</a:t>
            </a:r>
            <a:r>
              <a:rPr lang="nb-NO" baseline="0" dirty="0" smtClean="0"/>
              <a:t> i Kiel måtte </a:t>
            </a:r>
            <a:r>
              <a:rPr lang="nb-NO" dirty="0" smtClean="0"/>
              <a:t>Carl Johan</a:t>
            </a:r>
            <a:r>
              <a:rPr lang="nb-NO" baseline="0" dirty="0" smtClean="0"/>
              <a:t> </a:t>
            </a:r>
            <a:r>
              <a:rPr lang="nb-NO" dirty="0" smtClean="0"/>
              <a:t>vende tilbake til kontinentet og fortsette kampen mot Napoleon. Dermed måtte han vente</a:t>
            </a:r>
            <a:r>
              <a:rPr lang="nb-NO" baseline="0" dirty="0" smtClean="0"/>
              <a:t> med å følge opp utviklingen i Norden, og kunne ikke umiddelbart sikre at bestemmelsene i Kieltraktaten om overføring av Norge fra den danske til den svenske kongen ble overholdt.</a:t>
            </a:r>
            <a:endParaRPr lang="nb-NO"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dirty="0" smtClean="0"/>
              <a:t>Carl Johans deltagelse</a:t>
            </a:r>
            <a:r>
              <a:rPr lang="nb-NO" baseline="0" dirty="0" smtClean="0"/>
              <a:t> i krigføringen i Europa </a:t>
            </a:r>
            <a:r>
              <a:rPr lang="nb-NO" dirty="0" smtClean="0"/>
              <a:t>skapte en åpning både i tid og rom for handling og opprør i</a:t>
            </a:r>
            <a:r>
              <a:rPr lang="nb-NO" baseline="0" dirty="0" smtClean="0"/>
              <a:t> Norge.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baseline="0" dirty="0" smtClean="0"/>
              <a:t>Dette handlingsrommet kunne brukes til å mobilisere i Norge mot Kieltraktaten og de svenske kravene ettervinteren, våren og sommeren 1814.</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baseline="0" dirty="0" smtClean="0"/>
              <a:t>IKKE BRUKE DETTE BILDET</a:t>
            </a:r>
            <a:endParaRPr lang="nb-NO" b="1" dirty="0" smtClean="0"/>
          </a:p>
        </p:txBody>
      </p:sp>
      <p:sp>
        <p:nvSpPr>
          <p:cNvPr id="4" name="Plassholder for lysbildenummer 3"/>
          <p:cNvSpPr>
            <a:spLocks noGrp="1"/>
          </p:cNvSpPr>
          <p:nvPr>
            <p:ph type="sldNum" sz="quarter" idx="10"/>
          </p:nvPr>
        </p:nvSpPr>
        <p:spPr/>
        <p:txBody>
          <a:bodyPr/>
          <a:lstStyle/>
          <a:p>
            <a:fld id="{7F2EB5DD-119F-44DE-911C-8DA92DD57B8E}" type="slidenum">
              <a:rPr lang="en-US" smtClean="0"/>
              <a:t>9</a:t>
            </a:fld>
            <a:endParaRPr lang="en-US"/>
          </a:p>
        </p:txBody>
      </p:sp>
    </p:spTree>
    <p:extLst>
      <p:ext uri="{BB962C8B-B14F-4D97-AF65-F5344CB8AC3E}">
        <p14:creationId xmlns:p14="http://schemas.microsoft.com/office/powerpoint/2010/main" val="2480364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Da Christian Frederik ble kjent med innholdet i Kieltraktaten mobiliserte han til opprør bestemmelsene i den.</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r>
              <a:rPr lang="nb-NO" b="1" baseline="0" dirty="0" smtClean="0"/>
              <a:t>Christian Frederik:</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Christian Frederiks mobilisering våren 1814 var avgjørende for at arbeidet med å lage en norsk grunnlov kom raskt i stand. Samtidig er det liten tvil om at Christian Frederiks ytterste mål med opprøret var å sikre Norge for det danske kongehuset og på sikt gjenreise unionen mellom Norge og Danmark.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Christian Frederik ble utnevnt til stattholder i Norge i mai 1813, bare 26 år gammel, og ble raskt meget populær.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Gjennom sommeren og høsten 1814 reiste</a:t>
            </a:r>
            <a:r>
              <a:rPr lang="nb-NO" sz="1200" kern="1200" baseline="0" dirty="0" smtClean="0">
                <a:solidFill>
                  <a:schemeClr val="tx1"/>
                </a:solidFill>
                <a:effectLst/>
                <a:latin typeface="+mn-lt"/>
                <a:ea typeface="+mn-ea"/>
                <a:cs typeface="+mn-cs"/>
              </a:rPr>
              <a:t> han mye rundt til</a:t>
            </a:r>
            <a:r>
              <a:rPr lang="nb-NO" sz="1200" kern="1200" dirty="0" smtClean="0">
                <a:solidFill>
                  <a:schemeClr val="tx1"/>
                </a:solidFill>
                <a:effectLst/>
                <a:latin typeface="+mn-lt"/>
                <a:ea typeface="+mn-ea"/>
                <a:cs typeface="+mn-cs"/>
              </a:rPr>
              <a:t> sentrale byer</a:t>
            </a:r>
            <a:r>
              <a:rPr lang="nb-NO" sz="1200" kern="1200" baseline="0" dirty="0" smtClean="0">
                <a:solidFill>
                  <a:schemeClr val="tx1"/>
                </a:solidFill>
                <a:effectLst/>
                <a:latin typeface="+mn-lt"/>
                <a:ea typeface="+mn-ea"/>
                <a:cs typeface="+mn-cs"/>
              </a:rPr>
              <a:t> og steder på Østlandet og knyttet kontakter. Slik fikk Christian Frederik fort innpass i innflytelsesrike kretser i Norge, og skaffet seg en maktbase.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Han reiste først til Østfold</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 til Halden og til Moss. Herfra videre til Elverum, Hamar og Eidsvoll, hvor han traff sin venn Carsten Anker. Senere reiste han også til Kristiansand via blant annet Drammen, Tønsberg og Jacob Aall sitt jernverk på Nes.</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Utnevnelsen av Christian Frederik til stattholder var</a:t>
            </a:r>
            <a:r>
              <a:rPr lang="nb-NO" baseline="0" dirty="0" smtClean="0"/>
              <a:t> ledd i et forsøk på å sikre det norske folks lojalitet overfor Danmark og enevoldskongen Frederik 6.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Som fetter av kongen, var Christian</a:t>
            </a:r>
            <a:r>
              <a:rPr lang="nb-NO" sz="1200" kern="1200" baseline="0" dirty="0" smtClean="0">
                <a:solidFill>
                  <a:schemeClr val="tx1"/>
                </a:solidFill>
                <a:effectLst/>
                <a:latin typeface="+mn-lt"/>
                <a:ea typeface="+mn-ea"/>
                <a:cs typeface="+mn-cs"/>
              </a:rPr>
              <a:t> Frederik</a:t>
            </a:r>
            <a:r>
              <a:rPr lang="nb-NO" sz="1200" kern="1200" dirty="0" smtClean="0">
                <a:solidFill>
                  <a:schemeClr val="tx1"/>
                </a:solidFill>
                <a:effectLst/>
                <a:latin typeface="+mn-lt"/>
                <a:ea typeface="+mn-ea"/>
                <a:cs typeface="+mn-cs"/>
              </a:rPr>
              <a:t> også tronfølger i Danmark, etter som kongen selv var uten arvinger til tronen. Han besteg den danske trone som Christian 8. i 1839.</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1" kern="1200" baseline="0" dirty="0" smtClean="0">
                <a:solidFill>
                  <a:schemeClr val="tx1"/>
                </a:solidFill>
                <a:effectLst/>
                <a:latin typeface="+mn-lt"/>
                <a:ea typeface="+mn-ea"/>
                <a:cs typeface="+mn-cs"/>
              </a:rPr>
              <a:t>Bildet</a:t>
            </a:r>
            <a:r>
              <a:rPr lang="nb-NO" sz="1200" kern="1200" baseline="0" dirty="0" smtClean="0">
                <a:solidFill>
                  <a:schemeClr val="tx1"/>
                </a:solidFill>
                <a:effectLst/>
                <a:latin typeface="+mn-lt"/>
                <a:ea typeface="+mn-ea"/>
                <a:cs typeface="+mn-cs"/>
              </a:rPr>
              <a:t>: Christian Frederik, malt av Johan Ludvig Lund. Eidsvoll 1814.</a:t>
            </a: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10</a:t>
            </a:fld>
            <a:endParaRPr lang="en-US"/>
          </a:p>
        </p:txBody>
      </p:sp>
    </p:spTree>
    <p:extLst>
      <p:ext uri="{BB962C8B-B14F-4D97-AF65-F5344CB8AC3E}">
        <p14:creationId xmlns:p14="http://schemas.microsoft.com/office/powerpoint/2010/main" val="1526185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itchFamily="34" charset="0"/>
              <a:buNone/>
            </a:pPr>
            <a:r>
              <a:rPr lang="nb-NO" dirty="0" smtClean="0"/>
              <a:t>På</a:t>
            </a:r>
            <a:r>
              <a:rPr lang="nb-NO" baseline="0" dirty="0" smtClean="0"/>
              <a:t> notabelmøtet 16. februar møtte Christian Frederik </a:t>
            </a:r>
            <a:r>
              <a:rPr lang="nb-NO" dirty="0" smtClean="0"/>
              <a:t>21 fremstående norske borgere («stormenn») for å diskutere det videre forløpet.</a:t>
            </a:r>
            <a:r>
              <a:rPr lang="nb-NO" baseline="0" dirty="0" smtClean="0"/>
              <a:t> </a:t>
            </a:r>
            <a:r>
              <a:rPr lang="nb-NO" sz="1200" kern="1200" baseline="0" dirty="0" smtClean="0">
                <a:solidFill>
                  <a:schemeClr val="tx1"/>
                </a:solidFill>
                <a:effectLst/>
                <a:latin typeface="+mn-lt"/>
                <a:ea typeface="+mn-ea"/>
                <a:cs typeface="+mn-cs"/>
              </a:rPr>
              <a:t>Under møtet ble det fattet to viktige beslutninger for Norges videre historie: </a:t>
            </a:r>
            <a:r>
              <a:rPr lang="nb-NO" dirty="0" smtClean="0"/>
              <a:t>Beslutning om å innkalle en riksforsamling for å utarbeide grunnlov</a:t>
            </a:r>
            <a:r>
              <a:rPr lang="nb-NO" baseline="0" dirty="0" smtClean="0"/>
              <a:t> og beslutning om at </a:t>
            </a:r>
            <a:r>
              <a:rPr lang="nb-NO" dirty="0" smtClean="0"/>
              <a:t>Kongen skulle velges av folket.</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b="1" dirty="0" smtClean="0"/>
              <a:t>Notabelmøtet:</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baseline="0" dirty="0" smtClean="0"/>
              <a:t>Da han startet opprøret mot Kieltraktaten var </a:t>
            </a:r>
            <a:r>
              <a:rPr lang="nb-NO" sz="1200" kern="1200" baseline="0" dirty="0" smtClean="0">
                <a:solidFill>
                  <a:schemeClr val="tx1"/>
                </a:solidFill>
                <a:effectLst/>
                <a:latin typeface="+mn-lt"/>
                <a:ea typeface="+mn-ea"/>
                <a:cs typeface="+mn-cs"/>
              </a:rPr>
              <a:t>Christian Frederik </a:t>
            </a:r>
            <a:r>
              <a:rPr lang="nb-NO" baseline="0" dirty="0" smtClean="0"/>
              <a:t>innstilt på å kreve den norske tronen i kraft av sin arverett</a:t>
            </a:r>
            <a:r>
              <a:rPr lang="nb-NO" sz="1200" kern="1200" dirty="0" smtClean="0">
                <a:solidFill>
                  <a:schemeClr val="tx1"/>
                </a:solidFill>
                <a:effectLst/>
                <a:latin typeface="+mn-lt"/>
                <a:ea typeface="+mn-ea"/>
                <a:cs typeface="+mn-cs"/>
              </a:rPr>
              <a:t>. Men han møtte motstand fra de norske stormennene.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De norske stormennene støttet opprøret, men ikke Christian Frederiks utgangspunkt. Deres </a:t>
            </a:r>
            <a:r>
              <a:rPr lang="nb-NO" sz="1200" kern="1200" baseline="0" dirty="0" smtClean="0">
                <a:solidFill>
                  <a:schemeClr val="tx1"/>
                </a:solidFill>
                <a:effectLst/>
                <a:latin typeface="+mn-lt"/>
                <a:ea typeface="+mn-ea"/>
                <a:cs typeface="+mn-cs"/>
              </a:rPr>
              <a:t>argument var at </a:t>
            </a:r>
            <a:r>
              <a:rPr lang="nb-NO" sz="1200" kern="1200" dirty="0" smtClean="0">
                <a:solidFill>
                  <a:schemeClr val="tx1"/>
                </a:solidFill>
                <a:effectLst/>
                <a:latin typeface="+mn-lt"/>
                <a:ea typeface="+mn-ea"/>
                <a:cs typeface="+mn-cs"/>
              </a:rPr>
              <a:t>ved den danske kongens avståelse av Norge hadde suvereniteten falt tilbake til det norske </a:t>
            </a:r>
            <a:r>
              <a:rPr lang="nb-NO" sz="1200" i="1" kern="1200" dirty="0" smtClean="0">
                <a:solidFill>
                  <a:schemeClr val="tx1"/>
                </a:solidFill>
                <a:effectLst/>
                <a:latin typeface="+mn-lt"/>
                <a:ea typeface="+mn-ea"/>
                <a:cs typeface="+mn-cs"/>
              </a:rPr>
              <a:t>folk</a:t>
            </a:r>
            <a:r>
              <a:rPr lang="nb-NO" sz="1200" kern="1200" dirty="0" smtClean="0">
                <a:solidFill>
                  <a:schemeClr val="tx1"/>
                </a:solidFill>
                <a:effectLst/>
                <a:latin typeface="+mn-lt"/>
                <a:ea typeface="+mn-ea"/>
                <a:cs typeface="+mn-cs"/>
              </a:rPr>
              <a:t> – ikke til den svenske kongen og ikke til den danske tronarvingen.</a:t>
            </a:r>
            <a:endParaRPr lang="nb-NO" b="1" dirty="0" smtClean="0"/>
          </a:p>
          <a:p>
            <a:pPr marL="171450" indent="-171450">
              <a:buFont typeface="Arial" pitchFamily="34" charset="0"/>
              <a:buChar char="•"/>
            </a:pPr>
            <a:r>
              <a:rPr lang="nb-NO" sz="1200" kern="1200" dirty="0" smtClean="0">
                <a:solidFill>
                  <a:schemeClr val="tx1"/>
                </a:solidFill>
                <a:effectLst/>
                <a:latin typeface="+mn-lt"/>
                <a:ea typeface="+mn-ea"/>
                <a:cs typeface="+mn-cs"/>
              </a:rPr>
              <a:t>Georg Sverdrup: </a:t>
            </a:r>
            <a:r>
              <a:rPr lang="nb-NO" sz="1200" i="1" kern="1200" dirty="0" smtClean="0">
                <a:solidFill>
                  <a:schemeClr val="tx1"/>
                </a:solidFill>
                <a:effectLst/>
                <a:latin typeface="+mn-lt"/>
                <a:ea typeface="+mn-ea"/>
                <a:cs typeface="+mn-cs"/>
              </a:rPr>
              <a:t>«</a:t>
            </a:r>
            <a:r>
              <a:rPr lang="da-DK" i="1" dirty="0" smtClean="0"/>
              <a:t>Ingen har mer Ret nu til den norske Krone end jeg eller hver anden Nordmand</a:t>
            </a:r>
            <a:r>
              <a:rPr lang="nb-NO" sz="1200" i="1" kern="1200" dirty="0" smtClean="0">
                <a:solidFill>
                  <a:schemeClr val="tx1"/>
                </a:solidFill>
                <a:effectLst/>
                <a:latin typeface="+mn-lt"/>
                <a:ea typeface="+mn-ea"/>
                <a:cs typeface="+mn-cs"/>
              </a:rPr>
              <a:t>»</a:t>
            </a:r>
            <a:r>
              <a:rPr lang="nb-NO" sz="1200" kern="1200" dirty="0" smtClean="0">
                <a:solidFill>
                  <a:schemeClr val="tx1"/>
                </a:solidFill>
                <a:effectLst/>
                <a:latin typeface="+mn-lt"/>
                <a:ea typeface="+mn-ea"/>
                <a:cs typeface="+mn-cs"/>
              </a:rPr>
              <a:t>.</a:t>
            </a:r>
          </a:p>
          <a:p>
            <a:pPr marL="628650" lvl="1" indent="-171450">
              <a:buFont typeface="Arial" pitchFamily="34" charset="0"/>
              <a:buChar char="•"/>
            </a:pPr>
            <a:r>
              <a:rPr lang="nb-NO" sz="1200" kern="1200" dirty="0" smtClean="0">
                <a:solidFill>
                  <a:schemeClr val="tx1"/>
                </a:solidFill>
                <a:effectLst/>
                <a:latin typeface="+mn-lt"/>
                <a:ea typeface="+mn-ea"/>
                <a:cs typeface="+mn-cs"/>
              </a:rPr>
              <a:t>Sitatet illustrerer diskusjonen</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som førte frem til det viktigste vendepunktet</a:t>
            </a:r>
            <a:r>
              <a:rPr lang="nb-NO" sz="1200" kern="1200" baseline="0" dirty="0" smtClean="0">
                <a:solidFill>
                  <a:schemeClr val="tx1"/>
                </a:solidFill>
                <a:effectLst/>
                <a:latin typeface="+mn-lt"/>
                <a:ea typeface="+mn-ea"/>
                <a:cs typeface="+mn-cs"/>
              </a:rPr>
              <a:t> under Notabelmøtet på Eidsvoll: Beslutningen om at kongen skulle velges av folket.</a:t>
            </a:r>
          </a:p>
          <a:p>
            <a:pPr marL="171450" indent="-171450">
              <a:buFont typeface="Arial" pitchFamily="34" charset="0"/>
              <a:buChar char="•"/>
            </a:pPr>
            <a:r>
              <a:rPr lang="nb-NO" sz="1200" kern="1200" dirty="0" smtClean="0">
                <a:solidFill>
                  <a:schemeClr val="tx1"/>
                </a:solidFill>
                <a:effectLst/>
                <a:latin typeface="+mn-lt"/>
                <a:ea typeface="+mn-ea"/>
                <a:cs typeface="+mn-cs"/>
              </a:rPr>
              <a:t>I</a:t>
            </a:r>
            <a:r>
              <a:rPr lang="nb-NO" sz="1200" kern="1200" baseline="0" dirty="0" smtClean="0">
                <a:solidFill>
                  <a:schemeClr val="tx1"/>
                </a:solidFill>
                <a:effectLst/>
                <a:latin typeface="+mn-lt"/>
                <a:ea typeface="+mn-ea"/>
                <a:cs typeface="+mn-cs"/>
              </a:rPr>
              <a:t> påvente av riksforsamlingen erklærte Christian Frederik seg som norsk regent den 19. februar, og brukte posisjonen som regent til å styrke sin egen posisjon og mobilisere støtte til selvstendighetsopprøret.</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r>
              <a:rPr lang="nb-NO" sz="1200" b="1" kern="1200" dirty="0" smtClean="0">
                <a:solidFill>
                  <a:schemeClr val="tx1"/>
                </a:solidFill>
                <a:effectLst/>
                <a:latin typeface="+mn-lt"/>
                <a:ea typeface="+mn-ea"/>
                <a:cs typeface="+mn-cs"/>
              </a:rPr>
              <a:t>Resultatet av Notabelmøtet:</a:t>
            </a:r>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Selvstendighetsopprør og beslutning om å innkalle en representativ grunnlovgivende forsamling som skulle velge Christian Frederik til norsk konge. Kampen for nasjonal uavhengighet og krav om indre politisk frihet ble koblet sammen. Notabelmøtet</a:t>
            </a:r>
            <a:r>
              <a:rPr lang="nb-NO" sz="1200" kern="1200" baseline="0" dirty="0" smtClean="0">
                <a:solidFill>
                  <a:schemeClr val="tx1"/>
                </a:solidFill>
                <a:effectLst/>
                <a:latin typeface="+mn-lt"/>
                <a:ea typeface="+mn-ea"/>
                <a:cs typeface="+mn-cs"/>
              </a:rPr>
              <a:t> markerer slutten på eneveldet i Norge.</a:t>
            </a:r>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baseline="0" dirty="0" smtClean="0"/>
              <a:t>Bildet</a:t>
            </a:r>
            <a:r>
              <a:rPr lang="nb-NO" baseline="0" dirty="0" smtClean="0"/>
              <a:t>: Georg Sverdrup, malt av Christian Hornemann, Stortinget.</a:t>
            </a:r>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11</a:t>
            </a:fld>
            <a:endParaRPr lang="en-US"/>
          </a:p>
        </p:txBody>
      </p:sp>
    </p:spTree>
    <p:extLst>
      <p:ext uri="{BB962C8B-B14F-4D97-AF65-F5344CB8AC3E}">
        <p14:creationId xmlns:p14="http://schemas.microsoft.com/office/powerpoint/2010/main" val="388355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Fra 25. februar ble det holdt ekstraordinære gudstjenester landet over, med avleggelse av selvstendighets-ed og valg til Riksforsamlingen.</a:t>
            </a:r>
          </a:p>
          <a:p>
            <a:endParaRPr lang="nb-NO" dirty="0" smtClean="0"/>
          </a:p>
          <a:p>
            <a:r>
              <a:rPr lang="nb-NO" b="1" dirty="0" smtClean="0"/>
              <a:t>Valg til Riksforsamlingen</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Det norske selvstendighetsopprøret kunne ikke støttes</a:t>
            </a:r>
            <a:r>
              <a:rPr lang="nb-NO" baseline="0" dirty="0" smtClean="0"/>
              <a:t> på stor økonomisk eller militær makt. Derfor </a:t>
            </a:r>
            <a:r>
              <a:rPr lang="nb-NO" dirty="0" smtClean="0"/>
              <a:t>var det avgjørende</a:t>
            </a:r>
            <a:r>
              <a:rPr lang="nb-NO" baseline="0" dirty="0" smtClean="0"/>
              <a:t> at det hadde </a:t>
            </a:r>
            <a:r>
              <a:rPr lang="nb-NO" i="1" dirty="0" smtClean="0"/>
              <a:t>legitimitet </a:t>
            </a:r>
            <a:r>
              <a:rPr lang="nb-NO" dirty="0" smtClean="0"/>
              <a:t>og bred </a:t>
            </a:r>
            <a:r>
              <a:rPr lang="nb-NO" i="1" dirty="0" smtClean="0"/>
              <a:t>tilslutning</a:t>
            </a:r>
            <a:r>
              <a:rPr lang="nb-NO" i="0" dirty="0" smtClean="0"/>
              <a:t>.</a:t>
            </a:r>
            <a:r>
              <a:rPr lang="nb-NO" i="0" baseline="0" dirty="0" smtClean="0"/>
              <a:t> Landet og befolkningen måtte stå samlet bak opprøret og den grunnlovgivende forsamlingen. Det ble derfor innkalt til valg. Valget ble etter Christian Frederiks instruks holdt over hele landet den 25. februar 1814, eller så nær denne dagen som det var praktisk mulig å komme.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i="0" dirty="0" smtClean="0"/>
              <a:t>Under valgene</a:t>
            </a:r>
            <a:r>
              <a:rPr lang="nb-NO" i="0" baseline="0" dirty="0" smtClean="0"/>
              <a:t> ble det etter Christian Frederiks instruks gjort grep for å sikre oppslutningen. Først avla de fremmøtte en ed der de sverget å forsvare Norges selvstendighet, </a:t>
            </a:r>
            <a:r>
              <a:rPr lang="nb-NO" i="1" baseline="0" dirty="0" smtClean="0"/>
              <a:t>deretter </a:t>
            </a:r>
            <a:r>
              <a:rPr lang="nb-NO" i="0" baseline="0" dirty="0" smtClean="0"/>
              <a:t>valgte de valgmennene som skulle velge representanter til Riksforsamlingen.</a:t>
            </a:r>
          </a:p>
          <a:p>
            <a:pPr marL="171450" indent="-171450">
              <a:buFont typeface="Arial" pitchFamily="34" charset="0"/>
              <a:buChar char="•"/>
            </a:pPr>
            <a:r>
              <a:rPr lang="nb-NO" sz="1200" i="0" kern="1200" baseline="0" dirty="0" smtClean="0">
                <a:solidFill>
                  <a:schemeClr val="tx1"/>
                </a:solidFill>
                <a:effectLst/>
                <a:latin typeface="+mn-lt"/>
                <a:ea typeface="+mn-ea"/>
                <a:cs typeface="+mn-cs"/>
              </a:rPr>
              <a:t>I kirkene valgte man</a:t>
            </a:r>
            <a:r>
              <a:rPr lang="nb-NO" sz="1200" kern="1200" dirty="0" smtClean="0">
                <a:solidFill>
                  <a:schemeClr val="tx1"/>
                </a:solidFill>
                <a:effectLst/>
                <a:latin typeface="+mn-lt"/>
                <a:ea typeface="+mn-ea"/>
                <a:cs typeface="+mn-cs"/>
              </a:rPr>
              <a:t> valgmenn, som i neste omgang kom sammen og utpekte representanter for hvert amt (fylke) til Riksforsamlingen. </a:t>
            </a:r>
            <a:endParaRPr lang="nb-NO" dirty="0" smtClean="0"/>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i="0" baseline="0" dirty="0" smtClean="0"/>
              <a:t>Meldingen om valget nådde for sent frem til </a:t>
            </a:r>
            <a:r>
              <a:rPr lang="nb-NO" sz="1200" kern="1200" dirty="0" smtClean="0">
                <a:solidFill>
                  <a:schemeClr val="tx1"/>
                </a:solidFill>
                <a:effectLst/>
                <a:latin typeface="+mn-lt"/>
                <a:ea typeface="+mn-ea"/>
                <a:cs typeface="+mn-cs"/>
              </a:rPr>
              <a:t>Nord-Norge. De tre nordligste amtene Nordland, Tromsø og Finnmark fikk derfor</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ikke sendt representanter</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til Riksforsamlingen. Det ble likevel holdt valg i løpet av våren. Resten av landet var representert</a:t>
            </a:r>
            <a:r>
              <a:rPr lang="nb-NO" sz="1200" kern="1200" baseline="0" dirty="0" smtClean="0">
                <a:solidFill>
                  <a:schemeClr val="tx1"/>
                </a:solidFill>
                <a:effectLst/>
                <a:latin typeface="+mn-lt"/>
                <a:ea typeface="+mn-ea"/>
                <a:cs typeface="+mn-cs"/>
              </a:rPr>
              <a:t> under Riksforsamlingen.</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1" kern="1200" baseline="0" dirty="0" smtClean="0">
                <a:solidFill>
                  <a:schemeClr val="tx1"/>
                </a:solidFill>
                <a:effectLst/>
                <a:latin typeface="+mn-lt"/>
                <a:ea typeface="+mn-ea"/>
                <a:cs typeface="+mn-cs"/>
              </a:rPr>
              <a:t>Bildet</a:t>
            </a:r>
            <a:r>
              <a:rPr lang="nb-NO" sz="1200" kern="1200" baseline="0" dirty="0" smtClean="0">
                <a:solidFill>
                  <a:schemeClr val="tx1"/>
                </a:solidFill>
                <a:effectLst/>
                <a:latin typeface="+mn-lt"/>
                <a:ea typeface="+mn-ea"/>
                <a:cs typeface="+mn-cs"/>
              </a:rPr>
              <a:t>:  Heddal Stavkirke, malt av Johannes </a:t>
            </a:r>
            <a:r>
              <a:rPr lang="nb-NO" sz="1200" kern="1200" baseline="0" dirty="0" err="1" smtClean="0">
                <a:solidFill>
                  <a:schemeClr val="tx1"/>
                </a:solidFill>
                <a:effectLst/>
                <a:latin typeface="+mn-lt"/>
                <a:ea typeface="+mn-ea"/>
                <a:cs typeface="+mn-cs"/>
              </a:rPr>
              <a:t>Flintøe</a:t>
            </a:r>
            <a:r>
              <a:rPr lang="nb-NO" sz="1200" kern="1200" baseline="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nb-NO" i="0" dirty="0" smtClean="0"/>
          </a:p>
        </p:txBody>
      </p:sp>
      <p:sp>
        <p:nvSpPr>
          <p:cNvPr id="4" name="Plassholder for lysbildenummer 3"/>
          <p:cNvSpPr>
            <a:spLocks noGrp="1"/>
          </p:cNvSpPr>
          <p:nvPr>
            <p:ph type="sldNum" sz="quarter" idx="10"/>
          </p:nvPr>
        </p:nvSpPr>
        <p:spPr/>
        <p:txBody>
          <a:bodyPr/>
          <a:lstStyle/>
          <a:p>
            <a:fld id="{7F2EB5DD-119F-44DE-911C-8DA92DD57B8E}" type="slidenum">
              <a:rPr lang="en-US" smtClean="0"/>
              <a:t>12</a:t>
            </a:fld>
            <a:endParaRPr lang="en-US"/>
          </a:p>
        </p:txBody>
      </p:sp>
    </p:spTree>
    <p:extLst>
      <p:ext uri="{BB962C8B-B14F-4D97-AF65-F5344CB8AC3E}">
        <p14:creationId xmlns:p14="http://schemas.microsoft.com/office/powerpoint/2010/main" val="3735046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13</a:t>
            </a:fld>
            <a:endParaRPr lang="en-US" dirty="0"/>
          </a:p>
        </p:txBody>
      </p:sp>
    </p:spTree>
    <p:extLst>
      <p:ext uri="{BB962C8B-B14F-4D97-AF65-F5344CB8AC3E}">
        <p14:creationId xmlns:p14="http://schemas.microsoft.com/office/powerpoint/2010/main" val="1095186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alt samlet </a:t>
            </a:r>
            <a:r>
              <a:rPr lang="nb-NO" dirty="0"/>
              <a:t>112 </a:t>
            </a:r>
            <a:r>
              <a:rPr lang="nb-NO" dirty="0" smtClean="0"/>
              <a:t>representanter seg </a:t>
            </a:r>
            <a:r>
              <a:rPr lang="nb-NO" dirty="0"/>
              <a:t>på </a:t>
            </a:r>
            <a:r>
              <a:rPr lang="nb-NO" dirty="0" smtClean="0"/>
              <a:t>Eidsvoll. </a:t>
            </a:r>
            <a:r>
              <a:rPr lang="nb-NO" dirty="0"/>
              <a:t>25 representanter kom fra byene, 52 fra bygdene og 35 fra hær og </a:t>
            </a:r>
            <a:r>
              <a:rPr lang="nb-NO" dirty="0" smtClean="0"/>
              <a:t>flåte.</a:t>
            </a:r>
            <a:r>
              <a:rPr lang="nb-NO" baseline="0" dirty="0" smtClean="0"/>
              <a:t> </a:t>
            </a:r>
            <a:r>
              <a:rPr lang="nb-NO" dirty="0" smtClean="0"/>
              <a:t>Av </a:t>
            </a:r>
            <a:r>
              <a:rPr lang="nb-NO" dirty="0"/>
              <a:t>de 112 var det 57 embetsmenn (medregnet militære), 18 næringsdrivende og 37 bønder. Forsamlingen var ung, med gjennomsnittsalder på 42 år og 8 måneder. Eldstemann var Peder Anker på 65 år. Yngstemann var Thomas Konow, bare 17 år. </a:t>
            </a:r>
          </a:p>
          <a:p>
            <a:r>
              <a:rPr lang="nb-NO" dirty="0"/>
              <a:t> </a:t>
            </a:r>
          </a:p>
          <a:p>
            <a:r>
              <a:rPr lang="nb-NO" b="1" u="none" dirty="0" smtClean="0"/>
              <a:t>Inspirasjonen:</a:t>
            </a:r>
            <a:endParaRPr lang="nb-NO" b="1" u="none" dirty="0"/>
          </a:p>
          <a:p>
            <a:r>
              <a:rPr lang="nb-NO" dirty="0"/>
              <a:t>Alle representantene var samstemte om å løse oppgaven med å lage en grunnlov. Hva hadde de å hjelpe seg med?</a:t>
            </a:r>
          </a:p>
          <a:p>
            <a:pPr marL="171450" indent="-171450">
              <a:buFont typeface="Arial" pitchFamily="34" charset="0"/>
              <a:buChar char="•"/>
            </a:pPr>
            <a:r>
              <a:rPr lang="nb-NO" dirty="0" smtClean="0"/>
              <a:t>For </a:t>
            </a:r>
            <a:r>
              <a:rPr lang="nb-NO" dirty="0"/>
              <a:t>det første var det fra slutten av 1700-tallet og frem til 1814 blitt skrevet hundrevis av </a:t>
            </a:r>
            <a:r>
              <a:rPr lang="nb-NO" dirty="0" smtClean="0"/>
              <a:t>forfatningstekster </a:t>
            </a:r>
            <a:r>
              <a:rPr lang="nb-NO" dirty="0"/>
              <a:t>i Europa og Nord-Amerika. Norge hadde fordel av å utarbeide sin grunnlov så sent i den revolusjonære perioden, fordi man kunne hente ideer og trekke på erfaringer fra andre land – der teori allerede var omgjort til praksis</a:t>
            </a:r>
            <a:r>
              <a:rPr lang="nb-NO" dirty="0" smtClean="0"/>
              <a:t>. I tillegg forelå</a:t>
            </a:r>
            <a:r>
              <a:rPr lang="nb-NO" baseline="0" dirty="0" smtClean="0"/>
              <a:t> den franske menneskerettighetserklæringen fra 1789.</a:t>
            </a:r>
            <a:endParaRPr lang="nb-NO" dirty="0"/>
          </a:p>
          <a:p>
            <a:pPr marL="171450" indent="-171450">
              <a:buFont typeface="Arial" pitchFamily="34" charset="0"/>
              <a:buChar char="•"/>
            </a:pPr>
            <a:r>
              <a:rPr lang="nb-NO" dirty="0" smtClean="0"/>
              <a:t>Flere </a:t>
            </a:r>
            <a:r>
              <a:rPr lang="nb-NO" dirty="0"/>
              <a:t>av de sentrale Eidsvollsmennene var utdannede i København og hadde nær kjennskap til de utenlandske forfatningene. Størst innvirkning på den norske Grunnloven fikk forfatningene fra USA (1787), Frankrike (1789/91), England (uskrevet) og Sverige (1809). </a:t>
            </a:r>
          </a:p>
          <a:p>
            <a:pPr marL="171450" indent="-171450">
              <a:buFont typeface="Arial" pitchFamily="34" charset="0"/>
              <a:buChar char="•"/>
            </a:pPr>
            <a:r>
              <a:rPr lang="nb-NO" dirty="0" smtClean="0"/>
              <a:t>I </a:t>
            </a:r>
            <a:r>
              <a:rPr lang="nb-NO" dirty="0"/>
              <a:t>tillegg hadde det gjennom vinteren og våren 1814 blitt skrevet mange utkast eller forslag til norsk grunnlov, som ble sendt til Eidsvoll. I dag kjenner vi til 27 slike grunnlovsutkast som var skrevet før Riksforsamlingen møttes 10. april. Av disse var det utkastet til </a:t>
            </a:r>
            <a:r>
              <a:rPr lang="nb-NO" dirty="0" smtClean="0"/>
              <a:t>Christian </a:t>
            </a:r>
            <a:r>
              <a:rPr lang="nb-NO" dirty="0"/>
              <a:t>Magnus Falsen og Johan Gunder Adler det som fikk størst innflytelse på Eidsvoll.</a:t>
            </a:r>
          </a:p>
          <a:p>
            <a:r>
              <a:rPr lang="nb-NO" b="1" dirty="0"/>
              <a:t> </a:t>
            </a:r>
            <a:endParaRPr lang="nb-NO" b="1" dirty="0" smtClean="0"/>
          </a:p>
          <a:p>
            <a:r>
              <a:rPr lang="nb-NO" b="1" dirty="0" smtClean="0"/>
              <a:t>Bildet</a:t>
            </a:r>
            <a:r>
              <a:rPr lang="nb-NO" dirty="0" smtClean="0"/>
              <a:t>:</a:t>
            </a:r>
            <a:r>
              <a:rPr lang="nb-NO" baseline="0" dirty="0" smtClean="0"/>
              <a:t> Utenfor Eidsvollsbygningen 1814, tegnet av Andreas Bloch. Nasjonalbiblioteket.</a:t>
            </a:r>
            <a:endParaRPr lang="nb-NO" dirty="0"/>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14</a:t>
            </a:fld>
            <a:endParaRPr lang="en-US"/>
          </a:p>
        </p:txBody>
      </p:sp>
    </p:spTree>
    <p:extLst>
      <p:ext uri="{BB962C8B-B14F-4D97-AF65-F5344CB8AC3E}">
        <p14:creationId xmlns:p14="http://schemas.microsoft.com/office/powerpoint/2010/main" val="3781519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Riksforsamlingen var under sterkt tidspress, og satt bare sammen i 40 dager. En grov oversikt over forløpet på Eidsvoll ser slik ut.</a:t>
            </a:r>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15</a:t>
            </a:fld>
            <a:endParaRPr lang="en-US"/>
          </a:p>
        </p:txBody>
      </p:sp>
    </p:spTree>
    <p:extLst>
      <p:ext uri="{BB962C8B-B14F-4D97-AF65-F5344CB8AC3E}">
        <p14:creationId xmlns:p14="http://schemas.microsoft.com/office/powerpoint/2010/main" val="2462031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Arbeidet med selve Grunnloven gikk raskt og vakte relativt lite strid. De som tok aktivt del i grunnlovsarbeidet hadde felles ideer om hvordan hovedtrekkene i Grunnloven skulle se ut. Grunnloven ble bygget på tre sentrale politiske ideer: Folkesuverenitet, maktfordeling og læren om de ukrenkelige menneskerettighetene.  </a:t>
            </a:r>
          </a:p>
          <a:p>
            <a:endParaRPr lang="nb-NO" sz="1200" kern="1200" dirty="0" smtClean="0">
              <a:solidFill>
                <a:schemeClr val="tx1"/>
              </a:solidFill>
              <a:effectLst/>
              <a:latin typeface="+mn-lt"/>
              <a:ea typeface="+mn-ea"/>
              <a:cs typeface="+mn-cs"/>
            </a:endParaRPr>
          </a:p>
          <a:p>
            <a:r>
              <a:rPr lang="nb-NO" sz="1200" b="1" u="none" kern="1200" dirty="0" smtClean="0">
                <a:solidFill>
                  <a:schemeClr val="tx1"/>
                </a:solidFill>
                <a:effectLst/>
                <a:latin typeface="+mn-lt"/>
                <a:ea typeface="+mn-ea"/>
                <a:cs typeface="+mn-cs"/>
              </a:rPr>
              <a:t>Folkesuverenitet:</a:t>
            </a:r>
          </a:p>
          <a:p>
            <a:r>
              <a:rPr lang="nb-NO" sz="1200" kern="1200" dirty="0" smtClean="0">
                <a:solidFill>
                  <a:schemeClr val="tx1"/>
                </a:solidFill>
                <a:effectLst/>
                <a:latin typeface="+mn-lt"/>
                <a:ea typeface="+mn-ea"/>
                <a:cs typeface="+mn-cs"/>
              </a:rPr>
              <a:t>Folkesuverenitetsprinsippet innebærer at all legitim statsmakt skal utgå fra folket, og folkeviljen er den øverste norm for statens styre. Folket har rett til å styre seg selv, ved å velge sine representanter til en nasjonalforsamling med reel politisk myndighet. </a:t>
            </a:r>
          </a:p>
          <a:p>
            <a:pPr marL="171450" indent="-171450">
              <a:buFont typeface="Arial" pitchFamily="34" charset="0"/>
              <a:buChar char="•"/>
            </a:pPr>
            <a:r>
              <a:rPr lang="nb-NO" sz="1200" kern="1200" dirty="0" smtClean="0">
                <a:solidFill>
                  <a:schemeClr val="tx1"/>
                </a:solidFill>
                <a:effectLst/>
                <a:latin typeface="+mn-lt"/>
                <a:ea typeface="+mn-ea"/>
                <a:cs typeface="+mn-cs"/>
              </a:rPr>
              <a:t>Dette var det definitive budd med enevoldstiden i Norge. På Eidsvoll kom folkesuverenitetsprinsippet særlig til uttrykk i § 49 i Grunnloven, som slo fast: «Folket udøver den lovgivende Makt ved </a:t>
            </a:r>
            <a:r>
              <a:rPr lang="nb-NO" sz="1200" kern="1200" dirty="0" err="1" smtClean="0">
                <a:solidFill>
                  <a:schemeClr val="tx1"/>
                </a:solidFill>
                <a:effectLst/>
                <a:latin typeface="+mn-lt"/>
                <a:ea typeface="+mn-ea"/>
                <a:cs typeface="+mn-cs"/>
              </a:rPr>
              <a:t>Storthinget</a:t>
            </a:r>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Maktfordeling:</a:t>
            </a:r>
          </a:p>
          <a:p>
            <a:r>
              <a:rPr lang="nb-NO" sz="1200" kern="1200" dirty="0" smtClean="0">
                <a:solidFill>
                  <a:schemeClr val="tx1"/>
                </a:solidFill>
                <a:effectLst/>
                <a:latin typeface="+mn-lt"/>
                <a:ea typeface="+mn-ea"/>
                <a:cs typeface="+mn-cs"/>
              </a:rPr>
              <a:t>Maktfordelingsprinsippet er i utgangspunktet et krav om at de tre statsmaktene – den lovgivende, utøvende og dømmende makt – ikke skal utøves av en og samme person eller organ. Makten skal være delt, for å forhindre maktmisbruk. </a:t>
            </a:r>
          </a:p>
          <a:p>
            <a:pPr marL="171450" indent="-171450">
              <a:buFont typeface="Arial" pitchFamily="34" charset="0"/>
              <a:buChar char="•"/>
            </a:pPr>
            <a:r>
              <a:rPr lang="nb-NO" sz="1200" kern="1200" dirty="0" smtClean="0">
                <a:solidFill>
                  <a:schemeClr val="tx1"/>
                </a:solidFill>
                <a:effectLst/>
                <a:latin typeface="+mn-lt"/>
                <a:ea typeface="+mn-ea"/>
                <a:cs typeface="+mn-cs"/>
              </a:rPr>
              <a:t>Maktfordelingsprinsippet går som en rød tråd gjennom hele Eidsvollsgrunnloven, der makten ble delt mellom Stortinget, Kongen og Domstolene. </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Menneskerettighetene:</a:t>
            </a:r>
          </a:p>
          <a:p>
            <a:r>
              <a:rPr lang="nb-NO" sz="1200" kern="1200" dirty="0" smtClean="0">
                <a:solidFill>
                  <a:schemeClr val="tx1"/>
                </a:solidFill>
                <a:effectLst/>
                <a:latin typeface="+mn-lt"/>
                <a:ea typeface="+mn-ea"/>
                <a:cs typeface="+mn-cs"/>
              </a:rPr>
              <a:t>Læren om menneskerettighetene innebærer at hvert individ innehar visse medfødte, allmenngyldige rettigheter, som statsmakten ikke har rett til å gripe inn i. Rettighetene er uavhengig kjønn, klasse eller etnisitet. </a:t>
            </a:r>
          </a:p>
          <a:p>
            <a:pPr marL="171450" indent="-171450">
              <a:buFont typeface="Arial" pitchFamily="34" charset="0"/>
              <a:buChar char="•"/>
            </a:pPr>
            <a:r>
              <a:rPr lang="nb-NO" sz="1200" kern="1200" dirty="0" smtClean="0">
                <a:solidFill>
                  <a:schemeClr val="tx1"/>
                </a:solidFill>
                <a:effectLst/>
                <a:latin typeface="+mn-lt"/>
                <a:ea typeface="+mn-ea"/>
                <a:cs typeface="+mn-cs"/>
              </a:rPr>
              <a:t>Tanken om menneskerettighetene preget også Riksforsamlingen, og en rekke bestemmelser i Eidsvollsgrunnloven vernet individet mot overgrep fra statsmakten. Det gjaldt blant annet forbudet mot tilbakevirkende lover (§ 97), forbudet mot bruk av tortur (§ 96) og prinsippet om trykkefrihet (§ 100).</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Likhetsprinsippet:</a:t>
            </a:r>
          </a:p>
          <a:p>
            <a:r>
              <a:rPr lang="nb-NO" sz="1200" kern="1200" dirty="0" smtClean="0">
                <a:solidFill>
                  <a:schemeClr val="tx1"/>
                </a:solidFill>
                <a:effectLst/>
                <a:latin typeface="+mn-lt"/>
                <a:ea typeface="+mn-ea"/>
                <a:cs typeface="+mn-cs"/>
              </a:rPr>
              <a:t>I tillegg til de overordnede prinsippene og folkesuverenitet, maktfordeling og menneskerettigheter, var særlig likhetsprinsippet fremtredende i Eidsvollsgrunnloven. Dette kom særlig til uttrykk gjennom forbudet mot opprettelse av ny adel, bestemmelsen allmenn verneplikt og den vide stemmeretten. Rundt 40 prosent av den mannlige befolkningen over 25 år fikk stemmerett, noe som gjorde Grunnloven svært demokratisk for sin tid. </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Reaksjonære trekk:</a:t>
            </a:r>
          </a:p>
          <a:p>
            <a:r>
              <a:rPr lang="nb-NO" sz="1200" kern="1200" dirty="0" smtClean="0">
                <a:solidFill>
                  <a:schemeClr val="tx1"/>
                </a:solidFill>
                <a:effectLst/>
                <a:latin typeface="+mn-lt"/>
                <a:ea typeface="+mn-ea"/>
                <a:cs typeface="+mn-cs"/>
              </a:rPr>
              <a:t>Grunnloven av 17. mai 1814 fikk også noen reaksjonære og illiberale innslag. Religionsfriheten ble innskrenket i Eidsvollsgrunnloven, og i stedet fikk man en diskriminerende bestemmelse i § 2, som forbød jøder, jesuitter og munkeordener adgang til riket. I 1851 ble «jødeparagrafen» fjernet, og først i 1956 fikk jesuitter adgang til riket. </a:t>
            </a:r>
          </a:p>
          <a:p>
            <a:endParaRPr lang="nb-NO" sz="12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Bildet</a:t>
            </a:r>
            <a:r>
              <a:rPr lang="nb-NO" sz="1200" kern="1200" dirty="0" smtClean="0">
                <a:solidFill>
                  <a:schemeClr val="tx1"/>
                </a:solidFill>
                <a:effectLst/>
                <a:latin typeface="+mn-lt"/>
                <a:ea typeface="+mn-ea"/>
                <a:cs typeface="+mn-cs"/>
              </a:rPr>
              <a:t>: Grunnloven av 17. mai 1814. Stortingsarkivet.</a:t>
            </a:r>
          </a:p>
          <a:p>
            <a:endParaRPr lang="nb-NO" sz="12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Bildet</a:t>
            </a:r>
            <a:r>
              <a:rPr lang="nb-NO" sz="1200" kern="1200" dirty="0" smtClean="0">
                <a:solidFill>
                  <a:schemeClr val="tx1"/>
                </a:solidFill>
                <a:effectLst/>
                <a:latin typeface="+mn-lt"/>
                <a:ea typeface="+mn-ea"/>
                <a:cs typeface="+mn-cs"/>
              </a:rPr>
              <a:t>: Grunnloven</a:t>
            </a:r>
            <a:r>
              <a:rPr lang="nb-NO" sz="1200" kern="1200" baseline="0" dirty="0" smtClean="0">
                <a:solidFill>
                  <a:schemeClr val="tx1"/>
                </a:solidFill>
                <a:effectLst/>
                <a:latin typeface="+mn-lt"/>
                <a:ea typeface="+mn-ea"/>
                <a:cs typeface="+mn-cs"/>
              </a:rPr>
              <a:t> av 17. mai 1814. Stortingsarkivet.</a:t>
            </a:r>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16</a:t>
            </a:fld>
            <a:endParaRPr lang="en-US"/>
          </a:p>
        </p:txBody>
      </p:sp>
    </p:spTree>
    <p:extLst>
      <p:ext uri="{BB962C8B-B14F-4D97-AF65-F5344CB8AC3E}">
        <p14:creationId xmlns:p14="http://schemas.microsoft.com/office/powerpoint/2010/main" val="1437849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Riksforsamlingen fikk i realiteten to oppgaver å løse: Å gi landet en ny grunnlov, og å avklare forholdet til Sverige. Det siste spørsmålet skapte stor strid, og delte Riksforsamlingen i to «partier» eller hovedgrupperinger: «selvstendighetspartiet» og «unionspartiet».</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Striden stod om hvorvidt Norge skulle fortsette som selvstendig stat under Christian Frederik – med mulig senere gjenforening med Danmark, eller om Norge skulle gå inn i en frivillig union med Sverige.</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Selvstendighetspartiet:</a:t>
            </a:r>
          </a:p>
          <a:p>
            <a:r>
              <a:rPr lang="nb-NO" sz="1200" kern="1200" dirty="0" smtClean="0">
                <a:solidFill>
                  <a:schemeClr val="tx1"/>
                </a:solidFill>
                <a:effectLst/>
                <a:latin typeface="+mn-lt"/>
                <a:ea typeface="+mn-ea"/>
                <a:cs typeface="+mn-cs"/>
              </a:rPr>
              <a:t>Disse ønsket i utgangspunktet full norsk selvstendighet, og holdt døren åpen for en mulig gjenforening med Danmark. Grupperingen ble også kalt «prinsepartiet» eller «danskepartiet», på grunn av nærheten til Christian Frederik.</a:t>
            </a:r>
          </a:p>
          <a:p>
            <a:pPr marL="171450" indent="-171450">
              <a:buFont typeface="Arial" pitchFamily="34" charset="0"/>
              <a:buChar char="•"/>
            </a:pPr>
            <a:r>
              <a:rPr lang="nb-NO" sz="1200" kern="1200" dirty="0" smtClean="0">
                <a:solidFill>
                  <a:schemeClr val="tx1"/>
                </a:solidFill>
                <a:effectLst/>
                <a:latin typeface="+mn-lt"/>
                <a:ea typeface="+mn-ea"/>
                <a:cs typeface="+mn-cs"/>
              </a:rPr>
              <a:t>Christian Magnus Falsen var den ledende skikkelsen for selvstendighetspartiet, som ellers også inneholdt innflytelsesrike menn som Georg Sverdrup og Wilhelm Frimann Koren Christie. Selvstendighetspartiet var dominert av embetsmenn som hadde nær tilknytning til Danmark gjennom utdannelse i København og virke i det dansk-norske embetsverket.    </a:t>
            </a:r>
          </a:p>
          <a:p>
            <a:r>
              <a:rPr lang="nb-NO" sz="1200" u="none" strike="noStrike" kern="1200" dirty="0" smtClean="0">
                <a:solidFill>
                  <a:schemeClr val="tx1"/>
                </a:solidFill>
                <a:effectLst/>
                <a:latin typeface="+mn-lt"/>
                <a:ea typeface="+mn-ea"/>
                <a:cs typeface="+mn-cs"/>
              </a:rPr>
              <a:t> </a:t>
            </a:r>
            <a:endParaRPr lang="nb-NO" sz="1200" kern="1200" dirty="0" smtClean="0">
              <a:solidFill>
                <a:schemeClr val="tx1"/>
              </a:solidFill>
              <a:effectLst/>
              <a:latin typeface="+mn-lt"/>
              <a:ea typeface="+mn-ea"/>
              <a:cs typeface="+mn-cs"/>
            </a:endParaRPr>
          </a:p>
          <a:p>
            <a:r>
              <a:rPr lang="nb-NO" sz="1200" b="1" u="none" kern="1200" dirty="0" smtClean="0">
                <a:solidFill>
                  <a:schemeClr val="tx1"/>
                </a:solidFill>
                <a:effectLst/>
                <a:latin typeface="+mn-lt"/>
                <a:ea typeface="+mn-ea"/>
                <a:cs typeface="+mn-cs"/>
              </a:rPr>
              <a:t>Unionspartiet:</a:t>
            </a:r>
          </a:p>
          <a:p>
            <a:r>
              <a:rPr lang="nb-NO" sz="1200" kern="1200" dirty="0" smtClean="0">
                <a:solidFill>
                  <a:schemeClr val="tx1"/>
                </a:solidFill>
                <a:effectLst/>
                <a:latin typeface="+mn-lt"/>
                <a:ea typeface="+mn-ea"/>
                <a:cs typeface="+mn-cs"/>
              </a:rPr>
              <a:t>Disse ønsket selvstendighet innenfor en union med Sverige. De ble derfor også kalt «svenskepartiet». Grupperingen ønsket å tilpasse Grunnloven en løs union med Sverige, fordi de ikke trodde det var mulig for et selvstendig Norge å forsvare seg mot et svensk angrep.</a:t>
            </a:r>
          </a:p>
          <a:p>
            <a:pPr marL="171450" indent="-171450">
              <a:buFont typeface="Arial" pitchFamily="34" charset="0"/>
              <a:buChar char="•"/>
            </a:pPr>
            <a:r>
              <a:rPr lang="nb-NO" sz="1200" kern="1200" dirty="0" smtClean="0">
                <a:solidFill>
                  <a:schemeClr val="tx1"/>
                </a:solidFill>
                <a:effectLst/>
                <a:latin typeface="+mn-lt"/>
                <a:ea typeface="+mn-ea"/>
                <a:cs typeface="+mn-cs"/>
              </a:rPr>
              <a:t>I spissen for partiet stod Grev Hermann Wedel Jarlsberg, Peder Anker og Nicolai Wergeland. Tanken om en union mellom Norge og Sverige var ikke ny, og hadde vært fremme i enkelte norske miljøer under nødsårene – først og fremst i en liten krets av handelspatrisiere. Denne gruppen var også forarget på den dansk-norske utenrikspolitikken, som hadde skadet handelen med England.</a:t>
            </a:r>
          </a:p>
          <a:p>
            <a:r>
              <a:rPr lang="nb-NO" sz="1200" u="none" strike="noStrike" kern="1200" dirty="0" smtClean="0">
                <a:solidFill>
                  <a:schemeClr val="tx1"/>
                </a:solidFill>
                <a:effectLst/>
                <a:latin typeface="+mn-lt"/>
                <a:ea typeface="+mn-ea"/>
                <a:cs typeface="+mn-cs"/>
              </a:rPr>
              <a:t> </a:t>
            </a:r>
            <a:endParaRPr lang="nb-NO" sz="1200" kern="1200" dirty="0" smtClean="0">
              <a:solidFill>
                <a:schemeClr val="tx1"/>
              </a:solidFill>
              <a:effectLst/>
              <a:latin typeface="+mn-lt"/>
              <a:ea typeface="+mn-ea"/>
              <a:cs typeface="+mn-cs"/>
            </a:endParaRPr>
          </a:p>
          <a:p>
            <a:r>
              <a:rPr lang="nb-NO" sz="1200" b="1" u="none" kern="1200" dirty="0" smtClean="0">
                <a:solidFill>
                  <a:schemeClr val="tx1"/>
                </a:solidFill>
                <a:effectLst/>
                <a:latin typeface="+mn-lt"/>
                <a:ea typeface="+mn-ea"/>
                <a:cs typeface="+mn-cs"/>
              </a:rPr>
              <a:t>Norske interesser:</a:t>
            </a:r>
          </a:p>
          <a:p>
            <a:r>
              <a:rPr lang="nb-NO" sz="1200" kern="1200" dirty="0" smtClean="0">
                <a:solidFill>
                  <a:schemeClr val="tx1"/>
                </a:solidFill>
                <a:effectLst/>
                <a:latin typeface="+mn-lt"/>
                <a:ea typeface="+mn-ea"/>
                <a:cs typeface="+mn-cs"/>
              </a:rPr>
              <a:t>Spørsmålet for begge grupperingene var hvilken strategi som best ivaretok norske interesser. Også alle unionstilhengerne påstod at de ville ha foretrukket full selvstendighet – hvis de hadde ansett det som mulig å opprettholde den.</a:t>
            </a:r>
          </a:p>
          <a:p>
            <a:pPr marL="171450" indent="-171450">
              <a:buFont typeface="Arial" pitchFamily="34" charset="0"/>
              <a:buChar char="•"/>
            </a:pPr>
            <a:r>
              <a:rPr lang="nb-NO" sz="1200" kern="1200" dirty="0" smtClean="0">
                <a:solidFill>
                  <a:schemeClr val="tx1"/>
                </a:solidFill>
                <a:effectLst/>
                <a:latin typeface="+mn-lt"/>
                <a:ea typeface="+mn-ea"/>
                <a:cs typeface="+mn-cs"/>
              </a:rPr>
              <a:t>Skille mellom selvstendighetspartiet og unionspartiet fulgte til dels geografiske og sosiale skillelinjer. De fleste som tilhørte unionspartiet kom fra kysten mellom Drammen og Kristiansand, og var store brukseiere og forretningsmenn, samt enkelte embetsmenn. Selvstendighetspartiet var i all hovedsak et embetsmannsparti. </a:t>
            </a:r>
          </a:p>
          <a:p>
            <a:pPr marL="171450" indent="-171450">
              <a:buFont typeface="Arial" pitchFamily="34" charset="0"/>
              <a:buChar char="•"/>
            </a:pPr>
            <a:r>
              <a:rPr lang="nb-NO" sz="1200" kern="1200" dirty="0" smtClean="0">
                <a:solidFill>
                  <a:schemeClr val="tx1"/>
                </a:solidFill>
                <a:effectLst/>
                <a:latin typeface="+mn-lt"/>
                <a:ea typeface="+mn-ea"/>
                <a:cs typeface="+mn-cs"/>
              </a:rPr>
              <a:t>Før hver avstemning foregikk det en stor kamp om bøndene, som stort sett kom til å stemme med selvstendighetspartiet. Samlet stod derfor selvstendighetspartiet mye sterkere enn unionspartiet, med rundt 80 mot 30 tilhengere.  </a:t>
            </a:r>
            <a:br>
              <a:rPr lang="nb-NO" sz="1200" kern="1200" dirty="0" smtClean="0">
                <a:solidFill>
                  <a:schemeClr val="tx1"/>
                </a:solidFill>
                <a:effectLst/>
                <a:latin typeface="+mn-lt"/>
                <a:ea typeface="+mn-ea"/>
                <a:cs typeface="+mn-cs"/>
              </a:rPr>
            </a:br>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Bildene,</a:t>
            </a:r>
            <a:r>
              <a:rPr lang="nb-NO" b="1" baseline="0" dirty="0" smtClean="0"/>
              <a:t> f.v.</a:t>
            </a:r>
            <a:r>
              <a:rPr lang="nb-NO" baseline="0" dirty="0" smtClean="0"/>
              <a:t>: Christian Magnus Falsen, Eidsvoll 1814 og Hermann Wedel Jarlsberg, malt av Fredric Westin, foto: Lars Nerli. Privat eie.</a:t>
            </a:r>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17</a:t>
            </a:fld>
            <a:endParaRPr lang="en-US"/>
          </a:p>
        </p:txBody>
      </p:sp>
    </p:spTree>
    <p:extLst>
      <p:ext uri="{BB962C8B-B14F-4D97-AF65-F5344CB8AC3E}">
        <p14:creationId xmlns:p14="http://schemas.microsoft.com/office/powerpoint/2010/main" val="2578144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u="none" kern="1200" dirty="0" smtClean="0">
                <a:solidFill>
                  <a:schemeClr val="tx1"/>
                </a:solidFill>
                <a:effectLst/>
                <a:latin typeface="+mn-lt"/>
                <a:ea typeface="+mn-ea"/>
                <a:cs typeface="+mn-cs"/>
              </a:rPr>
              <a:t>17.</a:t>
            </a:r>
            <a:r>
              <a:rPr lang="nb-NO" sz="1200" u="none" kern="1200" baseline="0" dirty="0" smtClean="0">
                <a:solidFill>
                  <a:schemeClr val="tx1"/>
                </a:solidFill>
                <a:effectLst/>
                <a:latin typeface="+mn-lt"/>
                <a:ea typeface="+mn-ea"/>
                <a:cs typeface="+mn-cs"/>
              </a:rPr>
              <a:t> mai markerer høydepunktet i året 1814. Denne dagen signerte Riksforsamlingen Grunnloven og valgte Christian Frederik som ny norsk konge. </a:t>
            </a:r>
            <a:r>
              <a:rPr lang="nb-NO" sz="1200" kern="1200" dirty="0" smtClean="0">
                <a:solidFill>
                  <a:schemeClr val="tx1"/>
                </a:solidFill>
                <a:effectLst/>
                <a:latin typeface="+mn-lt"/>
                <a:ea typeface="+mn-ea"/>
                <a:cs typeface="+mn-cs"/>
              </a:rPr>
              <a:t>Riksforsamlingens president, Georg Sverdrup, talte: «Reist er altså innen Norges enemerker Norges gamle kongestol, som </a:t>
            </a:r>
            <a:r>
              <a:rPr lang="nb-NO" sz="1200" kern="1200" dirty="0" err="1" smtClean="0">
                <a:solidFill>
                  <a:schemeClr val="tx1"/>
                </a:solidFill>
                <a:effectLst/>
                <a:latin typeface="+mn-lt"/>
                <a:ea typeface="+mn-ea"/>
                <a:cs typeface="+mn-cs"/>
              </a:rPr>
              <a:t>Adelstener</a:t>
            </a:r>
            <a:r>
              <a:rPr lang="nb-NO" sz="1200" kern="1200" dirty="0" smtClean="0">
                <a:solidFill>
                  <a:schemeClr val="tx1"/>
                </a:solidFill>
                <a:effectLst/>
                <a:latin typeface="+mn-lt"/>
                <a:ea typeface="+mn-ea"/>
                <a:cs typeface="+mn-cs"/>
              </a:rPr>
              <a:t> og </a:t>
            </a:r>
            <a:r>
              <a:rPr lang="nb-NO" sz="1200" kern="1200" dirty="0" err="1" smtClean="0">
                <a:solidFill>
                  <a:schemeClr val="tx1"/>
                </a:solidFill>
                <a:effectLst/>
                <a:latin typeface="+mn-lt"/>
                <a:ea typeface="+mn-ea"/>
                <a:cs typeface="+mn-cs"/>
              </a:rPr>
              <a:t>Sverrer</a:t>
            </a:r>
            <a:r>
              <a:rPr lang="nb-NO" sz="1200" kern="1200" dirty="0" smtClean="0">
                <a:solidFill>
                  <a:schemeClr val="tx1"/>
                </a:solidFill>
                <a:effectLst/>
                <a:latin typeface="+mn-lt"/>
                <a:ea typeface="+mn-ea"/>
                <a:cs typeface="+mn-cs"/>
              </a:rPr>
              <a:t> </a:t>
            </a:r>
            <a:r>
              <a:rPr lang="nb-NO" sz="1200" kern="1200" dirty="0" err="1" smtClean="0">
                <a:solidFill>
                  <a:schemeClr val="tx1"/>
                </a:solidFill>
                <a:effectLst/>
                <a:latin typeface="+mn-lt"/>
                <a:ea typeface="+mn-ea"/>
                <a:cs typeface="+mn-cs"/>
              </a:rPr>
              <a:t>beklædte</a:t>
            </a:r>
            <a:r>
              <a:rPr lang="nb-NO" sz="1200" kern="1200" dirty="0" smtClean="0">
                <a:solidFill>
                  <a:schemeClr val="tx1"/>
                </a:solidFill>
                <a:effectLst/>
                <a:latin typeface="+mn-lt"/>
                <a:ea typeface="+mn-ea"/>
                <a:cs typeface="+mn-cs"/>
              </a:rPr>
              <a:t>, og hvorfra de med visdom og kraft styrte gamle Norge.»</a:t>
            </a:r>
            <a:endParaRPr lang="nb-NO" sz="1200" u="none" kern="1200" dirty="0" smtClean="0">
              <a:solidFill>
                <a:schemeClr val="tx1"/>
              </a:solidFill>
              <a:effectLst/>
              <a:latin typeface="+mn-lt"/>
              <a:ea typeface="+mn-ea"/>
              <a:cs typeface="+mn-cs"/>
            </a:endParaRPr>
          </a:p>
          <a:p>
            <a:endParaRPr lang="nb-NO" sz="1200" u="sng" kern="1200" dirty="0" smtClean="0">
              <a:solidFill>
                <a:schemeClr val="tx1"/>
              </a:solidFill>
              <a:effectLst/>
              <a:latin typeface="+mn-lt"/>
              <a:ea typeface="+mn-ea"/>
              <a:cs typeface="+mn-cs"/>
            </a:endParaRPr>
          </a:p>
          <a:p>
            <a:r>
              <a:rPr lang="nb-NO" sz="1200" b="1" u="none" kern="1200" dirty="0" smtClean="0">
                <a:solidFill>
                  <a:schemeClr val="tx1"/>
                </a:solidFill>
                <a:effectLst/>
                <a:latin typeface="+mn-lt"/>
                <a:ea typeface="+mn-ea"/>
                <a:cs typeface="+mn-cs"/>
              </a:rPr>
              <a:t>17. mai</a:t>
            </a:r>
            <a:r>
              <a:rPr lang="nb-NO" sz="1200" b="1" u="none" kern="1200" baseline="0" dirty="0" smtClean="0">
                <a:solidFill>
                  <a:schemeClr val="tx1"/>
                </a:solidFill>
                <a:effectLst/>
                <a:latin typeface="+mn-lt"/>
                <a:ea typeface="+mn-ea"/>
                <a:cs typeface="+mn-cs"/>
              </a:rPr>
              <a:t> -</a:t>
            </a:r>
            <a:r>
              <a:rPr lang="nb-NO" sz="1200" b="1" u="none" kern="1200" dirty="0" smtClean="0">
                <a:solidFill>
                  <a:schemeClr val="tx1"/>
                </a:solidFill>
                <a:effectLst/>
                <a:latin typeface="+mn-lt"/>
                <a:ea typeface="+mn-ea"/>
                <a:cs typeface="+mn-cs"/>
              </a:rPr>
              <a:t> Høydepunktet:</a:t>
            </a:r>
          </a:p>
          <a:p>
            <a:r>
              <a:rPr lang="nb-NO" sz="1200" kern="1200" dirty="0" smtClean="0">
                <a:solidFill>
                  <a:schemeClr val="tx1"/>
                </a:solidFill>
                <a:effectLst/>
                <a:latin typeface="+mn-lt"/>
                <a:ea typeface="+mn-ea"/>
                <a:cs typeface="+mn-cs"/>
              </a:rPr>
              <a:t>Selve Grunnloven med sine 110 paragrafer ble vedtatt i sin endelige form på kvelden 16. mai. 17. mai ble Grunnloven undertegnet og beseglet av presidentskapet og av Riksforsamlingens enkelte medlemmer.</a:t>
            </a:r>
          </a:p>
          <a:p>
            <a:pPr marL="171450" indent="-171450">
              <a:buFont typeface="Arial" pitchFamily="34" charset="0"/>
              <a:buChar char="•"/>
            </a:pPr>
            <a:r>
              <a:rPr lang="nb-NO" sz="1200" kern="1200" dirty="0" smtClean="0">
                <a:solidFill>
                  <a:schemeClr val="tx1"/>
                </a:solidFill>
                <a:effectLst/>
                <a:latin typeface="+mn-lt"/>
                <a:ea typeface="+mn-ea"/>
                <a:cs typeface="+mn-cs"/>
              </a:rPr>
              <a:t>Etter Grunnloven var signert, hadde riksforsamlingen en oppgave igjen: Å velge konge. Enkelte blant unionspartiet ønsket å utsette kongevalget, men forslaget ble avvist. </a:t>
            </a:r>
          </a:p>
          <a:p>
            <a:pPr marL="171450" indent="-171450">
              <a:buFont typeface="Arial" pitchFamily="34" charset="0"/>
              <a:buChar char="•"/>
            </a:pPr>
            <a:r>
              <a:rPr lang="nb-NO" sz="1200" kern="1200" dirty="0" smtClean="0">
                <a:solidFill>
                  <a:schemeClr val="tx1"/>
                </a:solidFill>
                <a:effectLst/>
                <a:latin typeface="+mn-lt"/>
                <a:ea typeface="+mn-ea"/>
                <a:cs typeface="+mn-cs"/>
              </a:rPr>
              <a:t>Ved høytidelig navneopprop ble Christian Frederik deretter enstemmig valgt til norsk konge, men 14 unionstilhengere protokollførte at de primært ønsket å utsette valget. </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19. mai</a:t>
            </a:r>
            <a:r>
              <a:rPr lang="nb-NO" sz="1200" b="1" u="none" kern="1200" baseline="0" dirty="0" smtClean="0">
                <a:solidFill>
                  <a:schemeClr val="tx1"/>
                </a:solidFill>
                <a:effectLst/>
                <a:latin typeface="+mn-lt"/>
                <a:ea typeface="+mn-ea"/>
                <a:cs typeface="+mn-cs"/>
              </a:rPr>
              <a:t> - </a:t>
            </a:r>
            <a:r>
              <a:rPr lang="nb-NO" sz="1200" b="1" u="none" kern="1200" dirty="0" smtClean="0">
                <a:solidFill>
                  <a:schemeClr val="tx1"/>
                </a:solidFill>
                <a:effectLst/>
                <a:latin typeface="+mn-lt"/>
                <a:ea typeface="+mn-ea"/>
                <a:cs typeface="+mn-cs"/>
              </a:rPr>
              <a:t>Christian Frederik tar i mot den norske kronen:</a:t>
            </a:r>
          </a:p>
          <a:p>
            <a:r>
              <a:rPr lang="nb-NO" sz="1200" kern="1200" dirty="0" smtClean="0">
                <a:solidFill>
                  <a:schemeClr val="tx1"/>
                </a:solidFill>
                <a:effectLst/>
                <a:latin typeface="+mn-lt"/>
                <a:ea typeface="+mn-ea"/>
                <a:cs typeface="+mn-cs"/>
              </a:rPr>
              <a:t>Dagen etter at Grunnloven var underskrevet, 18. mai, fikk Christian Frederik melding om at stormaktene Storbritannia, Russland og Østerrike ville tvinge igjennom den svensk-norske unionen. Norsk selvstendighet var i realiteten umulig så lenge stormaktene motsatte seg dette, og Christian Frederik kunne ennå unngå konflikt dersom han avslo kongevalget fra Riksforsamlingen. Men i et høytidelig møte 19. mai tok han likevel imot den kronen eidsvollsmennene hadde tilbudt ham.   </a:t>
            </a:r>
          </a:p>
          <a:p>
            <a:r>
              <a:rPr lang="nb-NO" sz="1200" kern="1200" dirty="0" smtClean="0">
                <a:solidFill>
                  <a:schemeClr val="tx1"/>
                </a:solidFill>
                <a:effectLst/>
                <a:latin typeface="+mn-lt"/>
                <a:ea typeface="+mn-ea"/>
                <a:cs typeface="+mn-cs"/>
              </a:rPr>
              <a:t> </a:t>
            </a:r>
          </a:p>
          <a:p>
            <a:r>
              <a:rPr lang="nb-NO" sz="1200" b="1" u="none" kern="1200" dirty="0" smtClean="0">
                <a:solidFill>
                  <a:schemeClr val="tx1"/>
                </a:solidFill>
                <a:effectLst/>
                <a:latin typeface="+mn-lt"/>
                <a:ea typeface="+mn-ea"/>
                <a:cs typeface="+mn-cs"/>
              </a:rPr>
              <a:t>«Enige og tro indtil Dovre falder»:</a:t>
            </a:r>
          </a:p>
          <a:p>
            <a:r>
              <a:rPr lang="nb-NO" sz="1200" kern="1200" dirty="0" smtClean="0">
                <a:solidFill>
                  <a:schemeClr val="tx1"/>
                </a:solidFill>
                <a:effectLst/>
                <a:latin typeface="+mn-lt"/>
                <a:ea typeface="+mn-ea"/>
                <a:cs typeface="+mn-cs"/>
              </a:rPr>
              <a:t>Den 20. mai møttes eidsvollsmennene for siste gang. Til tross for de mange motsetningene, hersket det stort sett en forsonlig atmosfære. På oppfordring fra Jens Schow Fabricius avsluttet de møtet med å ta hverandre i hendene, danne en broderkjede og rope: «Enige og tro indtil Dovre falder!»</a:t>
            </a:r>
          </a:p>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baseline="0" dirty="0" smtClean="0"/>
              <a:t>Bilder</a:t>
            </a:r>
            <a:r>
              <a:rPr lang="nb-NO" baseline="0" dirty="0" smtClean="0"/>
              <a:t>: Eidsvollsbygningen 19. mai 1814, malt av Peder Balke. Stortingsarkivet og Christian Frederik, malt av Daniel </a:t>
            </a:r>
            <a:r>
              <a:rPr lang="nb-NO" baseline="0" dirty="0" err="1" smtClean="0"/>
              <a:t>Hvidt</a:t>
            </a:r>
            <a:r>
              <a:rPr lang="nb-NO" baseline="0" dirty="0" smtClean="0"/>
              <a:t> etter en original av F. C. </a:t>
            </a:r>
            <a:r>
              <a:rPr lang="nb-NO" baseline="0" dirty="0" err="1" smtClean="0"/>
              <a:t>Grøger</a:t>
            </a:r>
            <a:r>
              <a:rPr lang="nb-NO" baseline="0" dirty="0" smtClean="0"/>
              <a:t>. Stortinget.</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18</a:t>
            </a:fld>
            <a:endParaRPr lang="en-US"/>
          </a:p>
        </p:txBody>
      </p:sp>
    </p:spTree>
    <p:extLst>
      <p:ext uri="{BB962C8B-B14F-4D97-AF65-F5344CB8AC3E}">
        <p14:creationId xmlns:p14="http://schemas.microsoft.com/office/powerpoint/2010/main" val="2504501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19</a:t>
            </a:fld>
            <a:endParaRPr lang="en-US" dirty="0"/>
          </a:p>
        </p:txBody>
      </p:sp>
    </p:spTree>
    <p:extLst>
      <p:ext uri="{BB962C8B-B14F-4D97-AF65-F5344CB8AC3E}">
        <p14:creationId xmlns:p14="http://schemas.microsoft.com/office/powerpoint/2010/main" val="1095186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kern="1200" baseline="0" dirty="0" smtClean="0">
                <a:solidFill>
                  <a:schemeClr val="tx1"/>
                </a:solidFill>
                <a:effectLst/>
                <a:latin typeface="+mn-lt"/>
                <a:ea typeface="+mn-ea"/>
                <a:cs typeface="+mn-cs"/>
              </a:rPr>
              <a:t>Christian Frederik og de norske selvstendighetsforkjemperne håpet i det lengste å oppnå stormaktenes støtte mot de svenske kravene. Særlig håpet de på Storbritannia, hvor det fantes stor sympati med Norges nye liberale grunnlov og den lille statens kamp mot overmakten.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kern="1200" baseline="0" dirty="0" smtClean="0">
              <a:solidFill>
                <a:schemeClr val="tx1"/>
              </a:solidFill>
              <a:effectLst/>
              <a:latin typeface="+mn-lt"/>
              <a:ea typeface="+mn-ea"/>
              <a:cs typeface="+mn-cs"/>
            </a:endParaRPr>
          </a:p>
          <a:p>
            <a:pPr marL="0" indent="0">
              <a:buFont typeface="Arial" pitchFamily="34" charset="0"/>
              <a:buNone/>
            </a:pPr>
            <a:r>
              <a:rPr lang="nb-NO" sz="1200" b="1" dirty="0" smtClean="0"/>
              <a:t>Alene i Europa:</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kern="1200" baseline="0" dirty="0" smtClean="0">
                <a:solidFill>
                  <a:schemeClr val="tx1"/>
                </a:solidFill>
                <a:effectLst/>
                <a:latin typeface="+mn-lt"/>
                <a:ea typeface="+mn-ea"/>
                <a:cs typeface="+mn-cs"/>
              </a:rPr>
              <a:t>I praksis innebar stormaktenes lojalitet overfor Sverige at Norges sak var avgjort allerede våren 1814.</a:t>
            </a:r>
            <a:endParaRPr lang="nb-NO" sz="1200" b="1" dirty="0" smtClean="0"/>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Stormaktene Russland, Østerrike, Preussen og Storbritannia sendte spesialutsendinger som forsøkte å megle mellom Norge og Sverige, for å unngå krig. Det lyktes ikke.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Samtidig bygget det seg opp bred støtte og kampvilje i Norge til å kjempe for selvstendigheten.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Det ble klart at selvstendigheten hverken ville bli vunnet eller tapt uten kamp.</a:t>
            </a:r>
            <a:endParaRPr lang="nb-NO" sz="1200" kern="1200" dirty="0" smtClean="0">
              <a:solidFill>
                <a:schemeClr val="tx1"/>
              </a:solidFill>
              <a:effectLst/>
              <a:latin typeface="+mn-lt"/>
              <a:ea typeface="+mn-ea"/>
              <a:cs typeface="+mn-cs"/>
            </a:endParaRPr>
          </a:p>
          <a:p>
            <a:endParaRPr lang="nb-NO" sz="1200" dirty="0" smtClean="0"/>
          </a:p>
          <a:p>
            <a:r>
              <a:rPr lang="nb-NO" sz="1200" b="1" dirty="0" smtClean="0"/>
              <a:t>Bildet</a:t>
            </a:r>
            <a:r>
              <a:rPr lang="nb-NO" sz="1200" dirty="0" smtClean="0"/>
              <a:t>: Kart over Europa fra 1823,</a:t>
            </a:r>
            <a:r>
              <a:rPr lang="nb-NO" sz="1200" baseline="0" dirty="0" smtClean="0"/>
              <a:t> etter Wienkongressen. Nasjonalbiblioteket</a:t>
            </a:r>
            <a:r>
              <a:rPr lang="nb-NO" sz="1200" baseline="0" smtClean="0"/>
              <a:t>, Kartsamlingen.</a:t>
            </a:r>
            <a:endParaRPr lang="nb-NO" sz="1200"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20</a:t>
            </a:fld>
            <a:endParaRPr lang="en-US"/>
          </a:p>
        </p:txBody>
      </p:sp>
    </p:spTree>
    <p:extLst>
      <p:ext uri="{BB962C8B-B14F-4D97-AF65-F5344CB8AC3E}">
        <p14:creationId xmlns:p14="http://schemas.microsoft.com/office/powerpoint/2010/main" val="113158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Carl Johan kom tilbake fra felttoget i Europa sommeren</a:t>
            </a:r>
            <a:r>
              <a:rPr lang="nb-NO" baseline="0" dirty="0" smtClean="0"/>
              <a:t> 1814.</a:t>
            </a:r>
            <a:r>
              <a:rPr lang="nb-NO" dirty="0" smtClean="0"/>
              <a:t> 26. juli gikk han til krig mot Norge for å sikre seg byttet fra Kiel. Den svenske hær og marine var både tallmessig og kvalitetsmessig overlegen, selv om det fra norsk side ble kjempet iherdig</a:t>
            </a:r>
            <a:r>
              <a:rPr lang="nb-NO" baseline="0" dirty="0" smtClean="0"/>
              <a:t> og med suksess flere steder</a:t>
            </a:r>
            <a:r>
              <a:rPr lang="nb-NO" dirty="0" smtClean="0"/>
              <a:t>.</a:t>
            </a:r>
            <a:r>
              <a:rPr lang="nb-NO"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indent="0">
              <a:buNone/>
            </a:pPr>
            <a:r>
              <a:rPr lang="nb-NO" b="1" dirty="0" smtClean="0"/>
              <a:t>Kort krig:</a:t>
            </a:r>
          </a:p>
          <a:p>
            <a:pPr lvl="0"/>
            <a:r>
              <a:rPr lang="nb-NO" sz="1200" kern="1200" dirty="0" smtClean="0">
                <a:solidFill>
                  <a:schemeClr val="tx1"/>
                </a:solidFill>
                <a:effectLst/>
                <a:latin typeface="+mn-lt"/>
                <a:ea typeface="+mn-ea"/>
                <a:cs typeface="+mn-cs"/>
              </a:rPr>
              <a:t>Under Carl Johans ledelse angrep de svenske troppene, som besto av veteraner fra Napoleonskrigen,</a:t>
            </a:r>
            <a:r>
              <a:rPr lang="nb-NO" sz="1200" kern="1200" baseline="0" dirty="0" smtClean="0">
                <a:solidFill>
                  <a:schemeClr val="tx1"/>
                </a:solidFill>
                <a:effectLst/>
                <a:latin typeface="+mn-lt"/>
                <a:ea typeface="+mn-ea"/>
                <a:cs typeface="+mn-cs"/>
              </a:rPr>
              <a:t> først fra sjøen og så over land i Smålenene (Østfold) og i Eidskog.  Den svenske invasjonshæren møtte dårlig trente norske soldater med liten eller ingen krigserfaring. I tillegg slet den norske hæren med mangel på proviant og andre forsyninger. </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Krigen var </a:t>
            </a:r>
            <a:r>
              <a:rPr lang="nb-NO" sz="1200" kern="1200" dirty="0" smtClean="0">
                <a:solidFill>
                  <a:schemeClr val="tx1"/>
                </a:solidFill>
                <a:effectLst/>
                <a:latin typeface="+mn-lt"/>
                <a:ea typeface="+mn-ea"/>
                <a:cs typeface="+mn-cs"/>
              </a:rPr>
              <a:t>preget av raske svenske fremstøt og norske tilbaketrekninger.</a:t>
            </a:r>
            <a:r>
              <a:rPr lang="nb-NO" sz="1200" kern="1200" baseline="0" dirty="0" smtClean="0">
                <a:solidFill>
                  <a:schemeClr val="tx1"/>
                </a:solidFill>
                <a:effectLst/>
                <a:latin typeface="+mn-lt"/>
                <a:ea typeface="+mn-ea"/>
                <a:cs typeface="+mn-cs"/>
              </a:rPr>
              <a:t> </a:t>
            </a:r>
            <a:endParaRPr lang="nb-NO" sz="1200" kern="1200" dirty="0" smtClean="0">
              <a:solidFill>
                <a:schemeClr val="tx1"/>
              </a:solidFill>
              <a:effectLst/>
              <a:latin typeface="+mn-lt"/>
              <a:ea typeface="+mn-ea"/>
              <a:cs typeface="+mn-cs"/>
            </a:endParaRPr>
          </a:p>
          <a:p>
            <a:pPr marL="171450" lvl="0" indent="-171450">
              <a:buFont typeface="Arial" pitchFamily="34" charset="0"/>
              <a:buChar char="•"/>
            </a:pPr>
            <a:r>
              <a:rPr lang="nb-NO" sz="1200" kern="1200" dirty="0" smtClean="0">
                <a:solidFill>
                  <a:schemeClr val="tx1"/>
                </a:solidFill>
                <a:effectLst/>
                <a:latin typeface="+mn-lt"/>
                <a:ea typeface="+mn-ea"/>
                <a:cs typeface="+mn-cs"/>
              </a:rPr>
              <a:t>Dermed</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rykket den</a:t>
            </a:r>
            <a:r>
              <a:rPr lang="nb-NO" sz="1200" kern="1200" baseline="0" dirty="0" smtClean="0">
                <a:solidFill>
                  <a:schemeClr val="tx1"/>
                </a:solidFill>
                <a:effectLst/>
                <a:latin typeface="+mn-lt"/>
                <a:ea typeface="+mn-ea"/>
                <a:cs typeface="+mn-cs"/>
              </a:rPr>
              <a:t> svenske hæren forholdsvis raskt innover i Norge.</a:t>
            </a:r>
            <a:endParaRPr lang="nb-NO" sz="1200" kern="1200" dirty="0" smtClean="0">
              <a:solidFill>
                <a:schemeClr val="tx1"/>
              </a:solidFill>
              <a:effectLst/>
              <a:latin typeface="+mn-lt"/>
              <a:ea typeface="+mn-ea"/>
              <a:cs typeface="+mn-cs"/>
            </a:endParaRPr>
          </a:p>
          <a:p>
            <a:pPr lvl="0"/>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«Kattekrigen»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Krigen i 1814 ble på folkemunne</a:t>
            </a:r>
            <a:r>
              <a:rPr lang="nb-NO" sz="1200" kern="1200" baseline="0" dirty="0" smtClean="0">
                <a:solidFill>
                  <a:schemeClr val="tx1"/>
                </a:solidFill>
                <a:effectLst/>
                <a:latin typeface="+mn-lt"/>
                <a:ea typeface="+mn-ea"/>
                <a:cs typeface="+mn-cs"/>
              </a:rPr>
              <a:t> kalt «kattekrigen» fordi den fra </a:t>
            </a:r>
            <a:r>
              <a:rPr lang="nb-NO" sz="1200" kern="1200" dirty="0" smtClean="0">
                <a:solidFill>
                  <a:schemeClr val="tx1"/>
                </a:solidFill>
                <a:effectLst/>
                <a:latin typeface="+mn-lt"/>
                <a:ea typeface="+mn-ea"/>
                <a:cs typeface="+mn-cs"/>
              </a:rPr>
              <a:t>Christian</a:t>
            </a:r>
            <a:r>
              <a:rPr lang="nb-NO" sz="1200" kern="1200" baseline="0" dirty="0" smtClean="0">
                <a:solidFill>
                  <a:schemeClr val="tx1"/>
                </a:solidFill>
                <a:effectLst/>
                <a:latin typeface="+mn-lt"/>
                <a:ea typeface="+mn-ea"/>
                <a:cs typeface="+mn-cs"/>
              </a:rPr>
              <a:t> Frederiks side ble utkjempet gjennom små trefninger og unnvikende manøvrer, i stedet for å møte den svenske invasjonshæren i den «</a:t>
            </a:r>
            <a:r>
              <a:rPr lang="nb-NO" sz="1200" kern="1200" baseline="0" dirty="0" err="1" smtClean="0">
                <a:solidFill>
                  <a:schemeClr val="tx1"/>
                </a:solidFill>
                <a:effectLst/>
                <a:latin typeface="+mn-lt"/>
                <a:ea typeface="+mn-ea"/>
                <a:cs typeface="+mn-cs"/>
              </a:rPr>
              <a:t>heltekrigen</a:t>
            </a:r>
            <a:r>
              <a:rPr lang="nb-NO" sz="1200" kern="1200" baseline="0" dirty="0" smtClean="0">
                <a:solidFill>
                  <a:schemeClr val="tx1"/>
                </a:solidFill>
                <a:effectLst/>
                <a:latin typeface="+mn-lt"/>
                <a:ea typeface="+mn-ea"/>
                <a:cs typeface="+mn-cs"/>
              </a:rPr>
              <a:t>» en vil få med et stort </a:t>
            </a:r>
            <a:r>
              <a:rPr lang="nb-NO" sz="1200" kern="1200" baseline="0" dirty="0" err="1" smtClean="0">
                <a:solidFill>
                  <a:schemeClr val="tx1"/>
                </a:solidFill>
                <a:effectLst/>
                <a:latin typeface="+mn-lt"/>
                <a:ea typeface="+mn-ea"/>
                <a:cs typeface="+mn-cs"/>
              </a:rPr>
              <a:t>hovedslag</a:t>
            </a:r>
            <a:r>
              <a:rPr lang="nb-NO" sz="1200" kern="1200" baseline="0" dirty="0" smtClean="0">
                <a:solidFill>
                  <a:schemeClr val="tx1"/>
                </a:solidFill>
                <a:effectLst/>
                <a:latin typeface="+mn-lt"/>
                <a:ea typeface="+mn-ea"/>
                <a:cs typeface="+mn-cs"/>
              </a:rPr>
              <a:t> for nasjonens ære og frihet.</a:t>
            </a:r>
            <a:r>
              <a:rPr lang="nb-NO" sz="1200" kern="120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Etter hvert oppsto det en motsetning mellom kongen og hans norske statsråder</a:t>
            </a:r>
            <a:r>
              <a:rPr lang="nb-NO" sz="1200" kern="1200" baseline="0" dirty="0" smtClean="0">
                <a:solidFill>
                  <a:schemeClr val="tx1"/>
                </a:solidFill>
                <a:effectLst/>
                <a:latin typeface="+mn-lt"/>
                <a:ea typeface="+mn-ea"/>
                <a:cs typeface="+mn-cs"/>
              </a:rPr>
              <a:t> og generaler, som ønsket en mer offensiv og ærefull krigsinnsats.</a:t>
            </a:r>
          </a:p>
          <a:p>
            <a:pPr lvl="0"/>
            <a:endParaRPr lang="nb-NO" sz="1200" kern="1200" dirty="0" smtClean="0">
              <a:solidFill>
                <a:schemeClr val="tx1"/>
              </a:solidFill>
              <a:effectLst/>
              <a:latin typeface="+mn-lt"/>
              <a:ea typeface="+mn-ea"/>
              <a:cs typeface="+mn-cs"/>
            </a:endParaRPr>
          </a:p>
          <a:p>
            <a:r>
              <a:rPr lang="nb-NO" b="1" dirty="0" smtClean="0"/>
              <a:t>Bildet</a:t>
            </a:r>
            <a:r>
              <a:rPr lang="nb-NO" dirty="0" smtClean="0"/>
              <a:t>: Svensk artilleri</a:t>
            </a:r>
            <a:r>
              <a:rPr lang="nb-NO" baseline="0" dirty="0" smtClean="0"/>
              <a:t> ved Skotterud i 1814. Tegning av Andreas Bloch. Nasjonalbiblioteket.</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21</a:t>
            </a:fld>
            <a:endParaRPr lang="en-US"/>
          </a:p>
        </p:txBody>
      </p:sp>
    </p:spTree>
    <p:extLst>
      <p:ext uri="{BB962C8B-B14F-4D97-AF65-F5344CB8AC3E}">
        <p14:creationId xmlns:p14="http://schemas.microsoft.com/office/powerpoint/2010/main" val="942675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itchFamily="34" charset="0"/>
              <a:buNone/>
            </a:pPr>
            <a:r>
              <a:rPr lang="nb-NO" sz="1200" kern="1200" dirty="0" smtClean="0">
                <a:solidFill>
                  <a:schemeClr val="tx1"/>
                </a:solidFill>
                <a:effectLst/>
                <a:latin typeface="+mn-lt"/>
                <a:ea typeface="+mn-ea"/>
                <a:cs typeface="+mn-cs"/>
              </a:rPr>
              <a:t>Mens den svenske hæren rykket frem i stor</a:t>
            </a:r>
            <a:r>
              <a:rPr lang="nb-NO" sz="1200" kern="1200" baseline="0" dirty="0" smtClean="0">
                <a:solidFill>
                  <a:schemeClr val="tx1"/>
                </a:solidFill>
                <a:effectLst/>
                <a:latin typeface="+mn-lt"/>
                <a:ea typeface="+mn-ea"/>
                <a:cs typeface="+mn-cs"/>
              </a:rPr>
              <a:t>t tempo, og så ut til å vinne krigen ganske raskt, gjorde Carl Johan noe overraskende. </a:t>
            </a:r>
            <a:r>
              <a:rPr lang="nb-NO" sz="1200" kern="1200" dirty="0" smtClean="0">
                <a:solidFill>
                  <a:schemeClr val="tx1"/>
                </a:solidFill>
                <a:effectLst/>
                <a:latin typeface="+mn-lt"/>
                <a:ea typeface="+mn-ea"/>
                <a:cs typeface="+mn-cs"/>
              </a:rPr>
              <a:t>7.</a:t>
            </a:r>
            <a:r>
              <a:rPr lang="nb-NO" sz="1200" kern="1200" baseline="0" dirty="0" smtClean="0">
                <a:solidFill>
                  <a:schemeClr val="tx1"/>
                </a:solidFill>
                <a:effectLst/>
                <a:latin typeface="+mn-lt"/>
                <a:ea typeface="+mn-ea"/>
                <a:cs typeface="+mn-cs"/>
              </a:rPr>
              <a:t> august mottok Christian Frederik et fredsforslag fra ham.</a:t>
            </a:r>
          </a:p>
          <a:p>
            <a:pPr marL="0" indent="0">
              <a:buFont typeface="Arial" pitchFamily="34" charset="0"/>
              <a:buNone/>
            </a:pPr>
            <a:endParaRPr lang="nb-NO" dirty="0" smtClean="0"/>
          </a:p>
          <a:p>
            <a:pPr marL="0" indent="0">
              <a:buFont typeface="Arial" pitchFamily="34" charset="0"/>
              <a:buNone/>
            </a:pPr>
            <a:r>
              <a:rPr lang="nb-NO" b="1" dirty="0" smtClean="0"/>
              <a:t>Carl Johans fredsforslag:</a:t>
            </a:r>
          </a:p>
          <a:p>
            <a:pPr lvl="0"/>
            <a:r>
              <a:rPr lang="nb-NO" sz="1200" kern="1200" baseline="0" dirty="0" smtClean="0">
                <a:solidFill>
                  <a:schemeClr val="tx1"/>
                </a:solidFill>
                <a:effectLst/>
                <a:latin typeface="+mn-lt"/>
                <a:ea typeface="+mn-ea"/>
                <a:cs typeface="+mn-cs"/>
              </a:rPr>
              <a:t>I dette fredsforslaget lovet han å anerkjenne den norske grunnloven av 17. mai. Bare to uker tidligere hadde han stilt seg fullstendig avvisende til å gjøre noe slikt. Derfor innebar fredsforslaget den 7. august et viktig vendepunkt. </a:t>
            </a:r>
          </a:p>
          <a:p>
            <a:pPr marL="171450" lvl="0" indent="-171450">
              <a:buFont typeface="Arial" panose="020B0604020202020204" pitchFamily="34" charset="0"/>
              <a:buChar char="•"/>
            </a:pPr>
            <a:r>
              <a:rPr lang="nb-NO" sz="1200" kern="1200" baseline="0" dirty="0" smtClean="0">
                <a:solidFill>
                  <a:schemeClr val="tx1"/>
                </a:solidFill>
                <a:effectLst/>
                <a:latin typeface="+mn-lt"/>
                <a:ea typeface="+mn-ea"/>
                <a:cs typeface="+mn-cs"/>
              </a:rPr>
              <a:t>For første gang aksepterte Carl Johan og Sverige at den norske grunnloven skulle ligge til grunn i den kommende unionen mellom Norge og Sverige. </a:t>
            </a:r>
          </a:p>
          <a:p>
            <a:pPr marL="171450" lvl="0" indent="-171450">
              <a:buFont typeface="Arial" panose="020B0604020202020204" pitchFamily="34" charset="0"/>
              <a:buChar char="•"/>
            </a:pPr>
            <a:r>
              <a:rPr lang="nb-NO" sz="1200" kern="1200" baseline="0" dirty="0" smtClean="0">
                <a:solidFill>
                  <a:schemeClr val="tx1"/>
                </a:solidFill>
                <a:effectLst/>
                <a:latin typeface="+mn-lt"/>
                <a:ea typeface="+mn-ea"/>
                <a:cs typeface="+mn-cs"/>
              </a:rPr>
              <a:t>Til gjengjelde forlangte han at Christian Frederik skulle abdisere med det samme. </a:t>
            </a:r>
          </a:p>
          <a:p>
            <a:pPr marL="171450" lvl="0" indent="-171450">
              <a:buFont typeface="Arial" panose="020B0604020202020204" pitchFamily="34" charset="0"/>
              <a:buChar char="•"/>
            </a:pPr>
            <a:r>
              <a:rPr lang="nb-NO" sz="1200" kern="1200" baseline="0" dirty="0" smtClean="0">
                <a:solidFill>
                  <a:schemeClr val="tx1"/>
                </a:solidFill>
                <a:effectLst/>
                <a:latin typeface="+mn-lt"/>
                <a:ea typeface="+mn-ea"/>
                <a:cs typeface="+mn-cs"/>
              </a:rPr>
              <a:t>Grunnen til at fredstilbudet var overraskende var at det kom på et tidspunkt da Sverige hadde et overbevisende overtak i krigen. Likevel var det mye </a:t>
            </a:r>
            <a:r>
              <a:rPr lang="nb-NO" sz="1200" kern="1200" baseline="0" dirty="0" err="1" smtClean="0">
                <a:solidFill>
                  <a:schemeClr val="tx1"/>
                </a:solidFill>
                <a:effectLst/>
                <a:latin typeface="+mn-lt"/>
                <a:ea typeface="+mn-ea"/>
                <a:cs typeface="+mn-cs"/>
              </a:rPr>
              <a:t>gunstigere</a:t>
            </a:r>
            <a:r>
              <a:rPr lang="nb-NO" sz="1200" kern="1200" baseline="0" dirty="0" smtClean="0">
                <a:solidFill>
                  <a:schemeClr val="tx1"/>
                </a:solidFill>
                <a:effectLst/>
                <a:latin typeface="+mn-lt"/>
                <a:ea typeface="+mn-ea"/>
                <a:cs typeface="+mn-cs"/>
              </a:rPr>
              <a:t> for Norge enn noe annet forslag som til da hadde kommet fra svensk side.</a:t>
            </a:r>
          </a:p>
          <a:p>
            <a:pPr lvl="0"/>
            <a:endParaRPr lang="nb-NO" sz="1200" kern="1200" baseline="0" dirty="0" smtClean="0">
              <a:solidFill>
                <a:schemeClr val="tx1"/>
              </a:solidFill>
              <a:effectLst/>
              <a:latin typeface="+mn-lt"/>
              <a:ea typeface="+mn-ea"/>
              <a:cs typeface="+mn-cs"/>
            </a:endParaRPr>
          </a:p>
          <a:p>
            <a:pPr lvl="0"/>
            <a:r>
              <a:rPr lang="nb-NO" sz="1200" b="1" kern="1200" baseline="0" dirty="0" smtClean="0">
                <a:solidFill>
                  <a:schemeClr val="tx1"/>
                </a:solidFill>
                <a:effectLst/>
                <a:latin typeface="+mn-lt"/>
                <a:ea typeface="+mn-ea"/>
                <a:cs typeface="+mn-cs"/>
              </a:rPr>
              <a:t>Christian Frederik aksepterte fredsforslaget</a:t>
            </a:r>
          </a:p>
          <a:p>
            <a:pPr lvl="0"/>
            <a:r>
              <a:rPr lang="nb-NO" sz="1200" kern="1200" baseline="0" dirty="0" smtClean="0">
                <a:solidFill>
                  <a:schemeClr val="tx1"/>
                </a:solidFill>
                <a:effectLst/>
                <a:latin typeface="+mn-lt"/>
                <a:ea typeface="+mn-ea"/>
                <a:cs typeface="+mn-cs"/>
              </a:rPr>
              <a:t>Christian Frederik hadde på dette tidspunktet helt gitt opp håpet om en norsk seier i krigen. Det viktigste målet for ham var nå å sørge for at den norske grunnloven ble stående. Han mottok derfor Carl Johans fredstilbud med glede. </a:t>
            </a:r>
          </a:p>
          <a:p>
            <a:pPr marL="171450" lvl="0" indent="-171450">
              <a:buFont typeface="Arial" pitchFamily="34" charset="0"/>
              <a:buChar char="•"/>
            </a:pPr>
            <a:r>
              <a:rPr lang="nb-NO" sz="1200" kern="1200" dirty="0" smtClean="0">
                <a:solidFill>
                  <a:schemeClr val="tx1"/>
                </a:solidFill>
                <a:effectLst/>
                <a:latin typeface="+mn-lt"/>
                <a:ea typeface="+mn-ea"/>
                <a:cs typeface="+mn-cs"/>
              </a:rPr>
              <a:t>Christian Frederik insisterte likevel på at den makt han hadde fått av folket bare kunne gis tilbake i folkets hender. Den kunne ikke overlates til en fremmed konge, slik Carl Johan krevde.</a:t>
            </a:r>
          </a:p>
          <a:p>
            <a:pPr marL="171450" lvl="0" indent="-171450">
              <a:buFont typeface="Arial" pitchFamily="34" charset="0"/>
              <a:buChar char="•"/>
            </a:pPr>
            <a:r>
              <a:rPr lang="nb-NO" sz="1200" kern="1200" dirty="0" smtClean="0">
                <a:solidFill>
                  <a:schemeClr val="tx1"/>
                </a:solidFill>
                <a:effectLst/>
                <a:latin typeface="+mn-lt"/>
                <a:ea typeface="+mn-ea"/>
                <a:cs typeface="+mn-cs"/>
              </a:rPr>
              <a:t>Under et dramatisk statsrådsmøte i Spydeberg 8. august ble</a:t>
            </a:r>
            <a:r>
              <a:rPr lang="nb-NO" sz="1200" kern="1200" baseline="0" dirty="0" smtClean="0">
                <a:solidFill>
                  <a:schemeClr val="tx1"/>
                </a:solidFill>
                <a:effectLst/>
                <a:latin typeface="+mn-lt"/>
                <a:ea typeface="+mn-ea"/>
                <a:cs typeface="+mn-cs"/>
              </a:rPr>
              <a:t> det klart at Christian Frederik ville takke ja til Carl Johans fredstilbud, og innlede våpenhvile og fredsforhandlinger. </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Fra 8. august arbeidet både Christian Frederik og Carl Johan for en svensk-norsk union. Spørsmålet var nå vilkårene for unionsinngåelsen.</a:t>
            </a:r>
          </a:p>
          <a:p>
            <a:pPr marL="171450" lvl="0" indent="-171450">
              <a:buFont typeface="Arial" pitchFamily="34" charset="0"/>
              <a:buChar char="•"/>
            </a:pPr>
            <a:endParaRPr lang="nb-NO" sz="1200" kern="1200" baseline="0" dirty="0" smtClean="0">
              <a:solidFill>
                <a:schemeClr val="tx1"/>
              </a:solidFill>
              <a:effectLst/>
              <a:latin typeface="+mn-lt"/>
              <a:ea typeface="+mn-ea"/>
              <a:cs typeface="+mn-cs"/>
            </a:endParaRPr>
          </a:p>
          <a:p>
            <a:r>
              <a:rPr lang="nb-NO" b="1" baseline="0" dirty="0" smtClean="0"/>
              <a:t>Fredsforhandlinger</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Fra 10. til 14. august foregikk det fredsforhandlinger i Moss. Også under forhandlingene i Moss var det spenning</a:t>
            </a:r>
            <a:r>
              <a:rPr lang="nb-NO" baseline="0" dirty="0" smtClean="0"/>
              <a:t> mellom Christian Frederik på den ene siden og det norske statsrådet på den andre. Kongen var forhandlingsvillig og ønsket en snarlig fredsslutning. Statsrådet ville kjempe litt lenger for ærens skyld. Fra formiddagen den 13. august trakk den stadig mer utslitte Christian Frederik seg tilbake og overlot forhandlingene til to av de norske statsrådene: Jonas Collett og Niels Aall.  </a:t>
            </a:r>
          </a:p>
          <a:p>
            <a:endParaRPr lang="nb-NO" baseline="0" dirty="0" smtClean="0"/>
          </a:p>
          <a:p>
            <a:r>
              <a:rPr lang="nb-NO" baseline="0" dirty="0" smtClean="0"/>
              <a:t>De svenske forhandlerne i Moss viste stor vilje til å komme nordmennene i møte for å få i stand en fredsløsning ganske raskt. </a:t>
            </a:r>
            <a:r>
              <a:rPr lang="nb-NO" dirty="0" smtClean="0"/>
              <a:t>De to hovedspørsmålene, bevaring</a:t>
            </a:r>
            <a:r>
              <a:rPr lang="nb-NO" baseline="0" dirty="0" smtClean="0"/>
              <a:t> av Grunnloven og Christian Frederiks avkall på den norske tronen, var i praksis avgjort da Carl Johans fredstilbud ble akseptert. Det som gjensto i forhandlingene var først og fremst tre spørsmål:</a:t>
            </a:r>
          </a:p>
          <a:p>
            <a:pPr marL="228600" indent="-228600">
              <a:buFont typeface="+mj-lt"/>
              <a:buAutoNum type="arabicPeriod"/>
            </a:pPr>
            <a:r>
              <a:rPr lang="nb-NO" baseline="0" dirty="0" smtClean="0"/>
              <a:t>Hvor langt inn i Norge skulle svenske tropper stå etter krigen? </a:t>
            </a:r>
          </a:p>
          <a:p>
            <a:pPr marL="228600" indent="-228600">
              <a:buFont typeface="+mj-lt"/>
              <a:buAutoNum type="arabicPeriod"/>
            </a:pPr>
            <a:r>
              <a:rPr lang="nb-NO" baseline="0" dirty="0" smtClean="0"/>
              <a:t>Når og hvor skulle Christian Frederik abdisere?</a:t>
            </a:r>
          </a:p>
          <a:p>
            <a:pPr marL="228600" indent="-228600">
              <a:buFont typeface="+mj-lt"/>
              <a:buAutoNum type="arabicPeriod"/>
            </a:pPr>
            <a:r>
              <a:rPr lang="nb-NO" baseline="0" dirty="0" smtClean="0"/>
              <a:t>I hvem sitt navn skulle det norske statsrådet styre i interregnumet mellom Christian Frederiks avgang og Carl 13s overtagelse av tronen?</a:t>
            </a:r>
          </a:p>
          <a:p>
            <a:endParaRPr lang="nb-NO" dirty="0" smtClean="0"/>
          </a:p>
          <a:p>
            <a:r>
              <a:rPr lang="nb-NO" dirty="0" smtClean="0"/>
              <a:t>Det første spørsmålet handlet om militære posisjoner og kontroll.</a:t>
            </a:r>
            <a:r>
              <a:rPr lang="nb-NO" baseline="0" dirty="0" smtClean="0"/>
              <a:t> De to siste hadde betydning for vurderingen av Norges suverenitet og Grunnlovens status.</a:t>
            </a:r>
            <a:endParaRPr lang="nb-NO" sz="1200" kern="1200" baseline="0" dirty="0" smtClean="0">
              <a:solidFill>
                <a:schemeClr val="tx1"/>
              </a:solidFill>
              <a:effectLst/>
              <a:latin typeface="+mn-lt"/>
              <a:ea typeface="+mn-ea"/>
              <a:cs typeface="+mn-cs"/>
            </a:endParaRPr>
          </a:p>
          <a:p>
            <a:pPr marL="0" lvl="0" indent="0">
              <a:buFont typeface="Arial" pitchFamily="34" charset="0"/>
              <a:buNone/>
            </a:pPr>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Bilder f.v.:</a:t>
            </a:r>
            <a:r>
              <a:rPr lang="nb-NO" sz="1200" kern="1200" dirty="0" smtClean="0">
                <a:solidFill>
                  <a:schemeClr val="tx1"/>
                </a:solidFill>
                <a:effectLst/>
                <a:latin typeface="+mn-lt"/>
                <a:ea typeface="+mn-ea"/>
                <a:cs typeface="+mn-cs"/>
              </a:rPr>
              <a:t> Magnus </a:t>
            </a:r>
            <a:r>
              <a:rPr lang="nb-NO" sz="1200" kern="1200" dirty="0" err="1" smtClean="0">
                <a:solidFill>
                  <a:schemeClr val="tx1"/>
                </a:solidFill>
                <a:effectLst/>
                <a:latin typeface="+mn-lt"/>
                <a:ea typeface="+mn-ea"/>
                <a:cs typeface="+mn-cs"/>
              </a:rPr>
              <a:t>Björnstjerna</a:t>
            </a:r>
            <a:r>
              <a:rPr lang="nb-NO" sz="1200" kern="1200" dirty="0" smtClean="0">
                <a:solidFill>
                  <a:schemeClr val="tx1"/>
                </a:solidFill>
                <a:effectLst/>
                <a:latin typeface="+mn-lt"/>
                <a:ea typeface="+mn-ea"/>
                <a:cs typeface="+mn-cs"/>
              </a:rPr>
              <a:t>, Carl Johan,</a:t>
            </a:r>
            <a:r>
              <a:rPr lang="nb-NO" sz="1200" kern="1200" baseline="0" dirty="0" smtClean="0">
                <a:solidFill>
                  <a:schemeClr val="tx1"/>
                </a:solidFill>
                <a:effectLst/>
                <a:latin typeface="+mn-lt"/>
                <a:ea typeface="+mn-ea"/>
                <a:cs typeface="+mn-cs"/>
              </a:rPr>
              <a:t> Jonas Collett og Niels Aall.</a:t>
            </a:r>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
            </a:r>
            <a:br>
              <a:rPr lang="nb-NO" sz="1200" b="1" kern="1200" dirty="0" smtClean="0">
                <a:solidFill>
                  <a:schemeClr val="tx1"/>
                </a:solidFill>
                <a:effectLst/>
                <a:latin typeface="+mn-lt"/>
                <a:ea typeface="+mn-ea"/>
                <a:cs typeface="+mn-cs"/>
              </a:rPr>
            </a:br>
            <a:r>
              <a:rPr lang="nb-NO" sz="1200" b="1"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22</a:t>
            </a:fld>
            <a:endParaRPr lang="en-US"/>
          </a:p>
        </p:txBody>
      </p:sp>
    </p:spTree>
    <p:extLst>
      <p:ext uri="{BB962C8B-B14F-4D97-AF65-F5344CB8AC3E}">
        <p14:creationId xmlns:p14="http://schemas.microsoft.com/office/powerpoint/2010/main" val="508578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14. august ble fredsavtalen mellom Norge og Sverige, kjent som Mossekonvensjonen, inngått i Moss. Konvensjonen ble undertegnet av den norske regjeringen</a:t>
            </a:r>
            <a:r>
              <a:rPr lang="nb-NO" baseline="0" dirty="0" smtClean="0"/>
              <a:t> på Norges vegne, bortsett fra en hemmelig del som angikk Christian Frederiks abdikasjon og som han undertegnet. </a:t>
            </a:r>
            <a:r>
              <a:rPr lang="nb-NO" dirty="0" smtClean="0"/>
              <a:t>Den 15. august godkjente Carl Johan avtalen, som da var gyldig.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Mossekonvensjonen: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dirty="0" smtClean="0"/>
              <a:t>Norge fikk beholde Eidsvollsgrunnloven,</a:t>
            </a:r>
            <a:r>
              <a:rPr lang="nb-NO" baseline="0" dirty="0" smtClean="0"/>
              <a:t> med de endringene som ble nødvendige på grunn av inngåelsen av unionen med Sverige. Samtidig måtte </a:t>
            </a:r>
            <a:r>
              <a:rPr lang="nb-NO" sz="1200" kern="1200" dirty="0" smtClean="0">
                <a:solidFill>
                  <a:schemeClr val="tx1"/>
                </a:solidFill>
                <a:effectLst/>
                <a:latin typeface="+mn-lt"/>
                <a:ea typeface="+mn-ea"/>
                <a:cs typeface="+mn-cs"/>
              </a:rPr>
              <a:t>Christian Frederik</a:t>
            </a:r>
            <a:r>
              <a:rPr lang="nb-NO" sz="1200" kern="1200" baseline="0" dirty="0" smtClean="0">
                <a:solidFill>
                  <a:schemeClr val="tx1"/>
                </a:solidFill>
                <a:effectLst/>
                <a:latin typeface="+mn-lt"/>
                <a:ea typeface="+mn-ea"/>
                <a:cs typeface="+mn-cs"/>
              </a:rPr>
              <a:t> forplikte seg til å si fra seg den norske tronen og forlate landet. </a:t>
            </a:r>
            <a:endParaRPr lang="nb-NO"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Mossekonvensjonen innebar at Kieltraktaten forlatt som premiss for unionen. Nye</a:t>
            </a:r>
            <a:r>
              <a:rPr lang="nb-NO" sz="1200" kern="1200" baseline="0" dirty="0" smtClean="0">
                <a:solidFill>
                  <a:schemeClr val="tx1"/>
                </a:solidFill>
                <a:effectLst/>
                <a:latin typeface="+mn-lt"/>
                <a:ea typeface="+mn-ea"/>
                <a:cs typeface="+mn-cs"/>
              </a:rPr>
              <a:t> forhandlinger måtte til for å fremforhandle unionsordningen og de nødvendige revisjonene av Grunnloven.</a:t>
            </a:r>
            <a:r>
              <a:rPr lang="nb-NO" sz="1200" kern="1200" dirty="0" smtClean="0">
                <a:solidFill>
                  <a:schemeClr val="tx1"/>
                </a:solidFill>
                <a:effectLst/>
                <a:latin typeface="+mn-lt"/>
                <a:ea typeface="+mn-ea"/>
                <a:cs typeface="+mn-cs"/>
              </a:rPr>
              <a:t> Stortinget måtte sammenkalles.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Christian Frederik skulle i følge den hemmelige delen av avtalen «under et eller andet </a:t>
            </a:r>
            <a:r>
              <a:rPr lang="nb-NO" sz="1200" kern="1200" dirty="0" err="1" smtClean="0">
                <a:solidFill>
                  <a:schemeClr val="tx1"/>
                </a:solidFill>
                <a:effectLst/>
                <a:latin typeface="+mn-lt"/>
                <a:ea typeface="+mn-ea"/>
                <a:cs typeface="+mn-cs"/>
              </a:rPr>
              <a:t>Paaskud</a:t>
            </a:r>
            <a:r>
              <a:rPr lang="nb-NO" sz="1200" kern="1200" dirty="0" smtClean="0">
                <a:solidFill>
                  <a:schemeClr val="tx1"/>
                </a:solidFill>
                <a:effectLst/>
                <a:latin typeface="+mn-lt"/>
                <a:ea typeface="+mn-ea"/>
                <a:cs typeface="+mn-cs"/>
              </a:rPr>
              <a:t>» si fra seg makten og</a:t>
            </a:r>
            <a:r>
              <a:rPr lang="nb-NO" sz="1200" kern="1200" baseline="0" dirty="0" smtClean="0">
                <a:solidFill>
                  <a:schemeClr val="tx1"/>
                </a:solidFill>
                <a:effectLst/>
                <a:latin typeface="+mn-lt"/>
                <a:ea typeface="+mn-ea"/>
                <a:cs typeface="+mn-cs"/>
              </a:rPr>
              <a:t> overføre den til den norske regjeringen, som skulle styre landet i henhold til Grunnloven frem til forhandlingene med Sverige var ferdige, ny revidert grunnlov vedtatt og Carl 13. valgt til norsk konge.</a:t>
            </a:r>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kern="1200" baseline="0" dirty="0" smtClean="0">
                <a:solidFill>
                  <a:schemeClr val="tx1"/>
                </a:solidFill>
                <a:effectLst/>
                <a:latin typeface="+mn-lt"/>
                <a:ea typeface="+mn-ea"/>
                <a:cs typeface="+mn-cs"/>
              </a:rPr>
              <a:t>Det som var viktig var at Norge på denne måten fikk beholde en grunnlov som var gitt av folket selv, ikke en grunnlov som gitt av en fremmed makt eller en erobrende konge.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b="1"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1" kern="1200" baseline="0" dirty="0" smtClean="0">
                <a:solidFill>
                  <a:schemeClr val="tx1"/>
                </a:solidFill>
                <a:effectLst/>
                <a:latin typeface="+mn-lt"/>
                <a:ea typeface="+mn-ea"/>
                <a:cs typeface="+mn-cs"/>
              </a:rPr>
              <a:t>Bildet: </a:t>
            </a:r>
            <a:r>
              <a:rPr lang="nb-NO" sz="1200" b="0" kern="1200" baseline="0" dirty="0" smtClean="0">
                <a:solidFill>
                  <a:schemeClr val="tx1"/>
                </a:solidFill>
                <a:effectLst/>
                <a:latin typeface="+mn-lt"/>
                <a:ea typeface="+mn-ea"/>
                <a:cs typeface="+mn-cs"/>
              </a:rPr>
              <a:t>Mossekonvensjonen, Stortingsarkivet.</a:t>
            </a:r>
            <a:endParaRPr lang="nb-NO" b="1" dirty="0" smtClean="0"/>
          </a:p>
          <a:p>
            <a:pPr lvl="0"/>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23</a:t>
            </a:fld>
            <a:endParaRPr lang="en-US"/>
          </a:p>
        </p:txBody>
      </p:sp>
    </p:spTree>
    <p:extLst>
      <p:ext uri="{BB962C8B-B14F-4D97-AF65-F5344CB8AC3E}">
        <p14:creationId xmlns:p14="http://schemas.microsoft.com/office/powerpoint/2010/main" val="3467495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24</a:t>
            </a:fld>
            <a:endParaRPr lang="en-US" dirty="0"/>
          </a:p>
        </p:txBody>
      </p:sp>
    </p:spTree>
    <p:extLst>
      <p:ext uri="{BB962C8B-B14F-4D97-AF65-F5344CB8AC3E}">
        <p14:creationId xmlns:p14="http://schemas.microsoft.com/office/powerpoint/2010/main" val="1095186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smtClean="0"/>
              <a:t>Stortinget møttes for første gang 7. oktober 1814,</a:t>
            </a:r>
            <a:r>
              <a:rPr lang="nb-NO" baseline="0" dirty="0" smtClean="0"/>
              <a:t> med 79 folkevalgte representanter. </a:t>
            </a:r>
          </a:p>
          <a:p>
            <a:pPr marL="0" indent="0">
              <a:buNone/>
            </a:pPr>
            <a:endParaRPr lang="nb-NO" b="1" dirty="0" smtClean="0"/>
          </a:p>
          <a:p>
            <a:pPr marL="0" indent="0">
              <a:buNone/>
            </a:pPr>
            <a:r>
              <a:rPr lang="nb-NO" b="1" dirty="0" smtClean="0"/>
              <a:t>Det første overordentlige storting:</a:t>
            </a: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Stortinget, som var under ledelse</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av president Wilhelm F. K. Christie, hadde to oppgaver </a:t>
            </a:r>
            <a:r>
              <a:rPr lang="nb-NO" baseline="0" dirty="0" smtClean="0"/>
              <a:t>høsten 1814: Å forhandle frem og vedta en revidert grunnlov, og å velge den svenske Carl 13. til norsk konge. </a:t>
            </a:r>
            <a:endParaRPr lang="nb-NO" b="1" dirty="0" smtClean="0"/>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dirty="0" smtClean="0">
                <a:solidFill>
                  <a:schemeClr val="tx1"/>
                </a:solidFill>
                <a:effectLst/>
                <a:latin typeface="+mn-lt"/>
                <a:ea typeface="+mn-ea"/>
                <a:cs typeface="+mn-cs"/>
              </a:rPr>
              <a:t>10. oktober abdiserte Christian Frederik</a:t>
            </a:r>
            <a:r>
              <a:rPr lang="nb-NO" sz="1200" kern="1200" baseline="0" dirty="0" smtClean="0">
                <a:solidFill>
                  <a:schemeClr val="tx1"/>
                </a:solidFill>
                <a:effectLst/>
                <a:latin typeface="+mn-lt"/>
                <a:ea typeface="+mn-ea"/>
                <a:cs typeface="+mn-cs"/>
              </a:rPr>
              <a:t>.</a:t>
            </a:r>
            <a:r>
              <a:rPr lang="nb-NO" sz="1200" kern="1200" dirty="0" smtClean="0">
                <a:solidFill>
                  <a:schemeClr val="tx1"/>
                </a:solidFill>
                <a:effectLst/>
                <a:latin typeface="+mn-lt"/>
                <a:ea typeface="+mn-ea"/>
                <a:cs typeface="+mn-cs"/>
              </a:rPr>
              <a:t> Fra 11. oktober styrte det norske statsrådet landet, frem til </a:t>
            </a:r>
            <a:r>
              <a:rPr lang="nb-NO" sz="1200" kern="1200" baseline="0" dirty="0" smtClean="0">
                <a:solidFill>
                  <a:schemeClr val="tx1"/>
                </a:solidFill>
                <a:effectLst/>
                <a:latin typeface="+mn-lt"/>
                <a:ea typeface="+mn-ea"/>
                <a:cs typeface="+mn-cs"/>
              </a:rPr>
              <a:t>ny grunnlov og konge var valgt og unionen med Sverige inngått. </a:t>
            </a:r>
            <a:endParaRPr lang="nb-NO" dirty="0" smtClean="0"/>
          </a:p>
          <a:p>
            <a:pPr marL="171450" indent="-171450">
              <a:buFont typeface="Arial" pitchFamily="34" charset="0"/>
              <a:buChar char="•"/>
            </a:pPr>
            <a:r>
              <a:rPr lang="nb-NO" dirty="0" smtClean="0"/>
              <a:t>Blant de 79 representantene var det 19 bønder, 10 næringsdrivende og 50 embetsmenn. Gjennomsnittsalderen var litt over 40 år. </a:t>
            </a:r>
            <a:endParaRPr lang="nb-NO" baseline="0" dirty="0" smtClean="0"/>
          </a:p>
          <a:p>
            <a:pPr marL="171450" indent="-171450">
              <a:buFont typeface="Arial" pitchFamily="34" charset="0"/>
              <a:buChar char="•"/>
            </a:pPr>
            <a:r>
              <a:rPr lang="nb-NO" baseline="0" dirty="0" smtClean="0"/>
              <a:t>Bare 18 av eidsvollsmennene ble gjenvalgt til det overordentlige storting. </a:t>
            </a:r>
          </a:p>
          <a:p>
            <a:pPr marL="628650" lvl="1" indent="-171450">
              <a:buFont typeface="Arial" pitchFamily="34" charset="0"/>
              <a:buChar char="•"/>
            </a:pPr>
            <a:r>
              <a:rPr lang="nb-NO" baseline="0" dirty="0" smtClean="0"/>
              <a:t>Det skyltes dels valgreglene som var blitt bestemt på Eidsvoll. Disse utelukket mange av Riksforsamlingen fra å bli gjenvalgt, blant annet fordi valgbarhetsalderen var satt til 30 år. Det skyldes ellers at det høsten 1814 var uvilje mot å velge unionstilhengere til Stortinget. Kun en av unionspartiets medlemmer, grev Wedel Jarlsberg, ble gjenvalgt. </a:t>
            </a:r>
            <a:endParaRPr lang="nb-NO" dirty="0" smtClean="0"/>
          </a:p>
          <a:p>
            <a:pPr lvl="0"/>
            <a:endParaRPr lang="nb-NO" dirty="0" smtClean="0"/>
          </a:p>
          <a:p>
            <a:pPr lvl="0"/>
            <a:r>
              <a:rPr lang="nb-NO" b="1" dirty="0" smtClean="0"/>
              <a:t>Norges første ordinære stortingsmenn</a:t>
            </a:r>
          </a:p>
          <a:p>
            <a:pPr lvl="0"/>
            <a:r>
              <a:rPr lang="nb-NO" dirty="0" smtClean="0"/>
              <a:t>Heller ikke denne gang rakk representanter fra Nord-Norge frem til møtene</a:t>
            </a:r>
            <a:r>
              <a:rPr lang="nb-NO" baseline="0" dirty="0" smtClean="0"/>
              <a:t> og forhandlingene. Da valgmennene fra Finnmark i juli kom frem til Tromsø for å velge representanter til riksforsamlingen, hadde allerede nyheten om at Grunnloven var vedtatt og Christian Frederik valgt til konge nådd Tromsø. Samtidig kom beskjeden om at det første ordinære stortinget skulle møtes i februar 1815. Da ble det besluttet å holde valg til dette Stortinget i stedet, når valgmennene likevel var samlet. 1. august 1814 ble dermed Finnmarks representanter til det første ordinære storting valgt. De ble Norges første valgte ordinære stortingsmenn.</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De tre var Niels </a:t>
            </a:r>
            <a:r>
              <a:rPr lang="nb-NO" sz="1200" kern="1200" baseline="0" dirty="0" err="1" smtClean="0">
                <a:solidFill>
                  <a:schemeClr val="tx1"/>
                </a:solidFill>
                <a:effectLst/>
                <a:latin typeface="+mn-lt"/>
                <a:ea typeface="+mn-ea"/>
                <a:cs typeface="+mn-cs"/>
              </a:rPr>
              <a:t>Drejer</a:t>
            </a:r>
            <a:r>
              <a:rPr lang="nb-NO" sz="1200" kern="1200" baseline="0" dirty="0" smtClean="0">
                <a:solidFill>
                  <a:schemeClr val="tx1"/>
                </a:solidFill>
                <a:effectLst/>
                <a:latin typeface="+mn-lt"/>
                <a:ea typeface="+mn-ea"/>
                <a:cs typeface="+mn-cs"/>
              </a:rPr>
              <a:t> (Hammerfest), </a:t>
            </a:r>
            <a:r>
              <a:rPr lang="nb-NO" sz="1200" kern="1200" baseline="0" dirty="0" err="1" smtClean="0">
                <a:solidFill>
                  <a:schemeClr val="tx1"/>
                </a:solidFill>
                <a:effectLst/>
                <a:latin typeface="+mn-lt"/>
                <a:ea typeface="+mn-ea"/>
                <a:cs typeface="+mn-cs"/>
              </a:rPr>
              <a:t>Lorenz</a:t>
            </a:r>
            <a:r>
              <a:rPr lang="nb-NO" sz="1200" kern="1200" baseline="0" dirty="0" smtClean="0">
                <a:solidFill>
                  <a:schemeClr val="tx1"/>
                </a:solidFill>
                <a:effectLst/>
                <a:latin typeface="+mn-lt"/>
                <a:ea typeface="+mn-ea"/>
                <a:cs typeface="+mn-cs"/>
              </a:rPr>
              <a:t> Peter Jessen (Senja) og </a:t>
            </a:r>
            <a:r>
              <a:rPr lang="nb-NO" sz="1200" kern="1200" baseline="0" dirty="0" err="1" smtClean="0">
                <a:solidFill>
                  <a:schemeClr val="tx1"/>
                </a:solidFill>
                <a:effectLst/>
                <a:latin typeface="+mn-lt"/>
                <a:ea typeface="+mn-ea"/>
                <a:cs typeface="+mn-cs"/>
              </a:rPr>
              <a:t>Henrich</a:t>
            </a:r>
            <a:r>
              <a:rPr lang="nb-NO" sz="1200" kern="1200" baseline="0" dirty="0" smtClean="0">
                <a:solidFill>
                  <a:schemeClr val="tx1"/>
                </a:solidFill>
                <a:effectLst/>
                <a:latin typeface="+mn-lt"/>
                <a:ea typeface="+mn-ea"/>
                <a:cs typeface="+mn-cs"/>
              </a:rPr>
              <a:t> Larsen </a:t>
            </a:r>
            <a:r>
              <a:rPr lang="nb-NO" sz="1200" kern="1200" baseline="0" dirty="0" err="1" smtClean="0">
                <a:solidFill>
                  <a:schemeClr val="tx1"/>
                </a:solidFill>
                <a:effectLst/>
                <a:latin typeface="+mn-lt"/>
                <a:ea typeface="+mn-ea"/>
                <a:cs typeface="+mn-cs"/>
              </a:rPr>
              <a:t>Schjerret</a:t>
            </a:r>
            <a:r>
              <a:rPr lang="nb-NO" sz="1200" kern="1200" baseline="0" dirty="0" smtClean="0">
                <a:solidFill>
                  <a:schemeClr val="tx1"/>
                </a:solidFill>
                <a:effectLst/>
                <a:latin typeface="+mn-lt"/>
                <a:ea typeface="+mn-ea"/>
                <a:cs typeface="+mn-cs"/>
              </a:rPr>
              <a:t> (Balsfjord).</a:t>
            </a:r>
            <a:endParaRPr lang="nb-NO" sz="1200" kern="1200" dirty="0" smtClean="0">
              <a:solidFill>
                <a:schemeClr val="tx1"/>
              </a:solidFill>
              <a:effectLst/>
              <a:latin typeface="+mn-lt"/>
              <a:ea typeface="+mn-ea"/>
              <a:cs typeface="+mn-cs"/>
            </a:endParaRPr>
          </a:p>
          <a:p>
            <a:pPr lvl="0"/>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Bildet:</a:t>
            </a:r>
            <a:r>
              <a:rPr lang="nb-NO" sz="1200" kern="1200" dirty="0" smtClean="0">
                <a:solidFill>
                  <a:schemeClr val="tx1"/>
                </a:solidFill>
                <a:effectLst/>
                <a:latin typeface="+mn-lt"/>
                <a:ea typeface="+mn-ea"/>
                <a:cs typeface="+mn-cs"/>
              </a:rPr>
              <a:t> Den første stortingssalen, i Christiania</a:t>
            </a:r>
            <a:r>
              <a:rPr lang="nb-NO" sz="1200" kern="1200" baseline="0" dirty="0" smtClean="0">
                <a:solidFill>
                  <a:schemeClr val="tx1"/>
                </a:solidFill>
                <a:effectLst/>
                <a:latin typeface="+mn-lt"/>
                <a:ea typeface="+mn-ea"/>
                <a:cs typeface="+mn-cs"/>
              </a:rPr>
              <a:t> Katedralskole.</a:t>
            </a:r>
            <a:endParaRPr lang="nb-NO" sz="1200" kern="1200" dirty="0" smtClean="0">
              <a:solidFill>
                <a:schemeClr val="tx1"/>
              </a:solidFill>
              <a:effectLst/>
              <a:latin typeface="+mn-lt"/>
              <a:ea typeface="+mn-ea"/>
              <a:cs typeface="+mn-cs"/>
            </a:endParaRPr>
          </a:p>
          <a:p>
            <a:endParaRPr lang="nb-NO" dirty="0" smtClean="0"/>
          </a:p>
        </p:txBody>
      </p:sp>
      <p:sp>
        <p:nvSpPr>
          <p:cNvPr id="4" name="Plassholder for lysbildenummer 3"/>
          <p:cNvSpPr>
            <a:spLocks noGrp="1"/>
          </p:cNvSpPr>
          <p:nvPr>
            <p:ph type="sldNum" sz="quarter" idx="10"/>
          </p:nvPr>
        </p:nvSpPr>
        <p:spPr/>
        <p:txBody>
          <a:bodyPr/>
          <a:lstStyle/>
          <a:p>
            <a:fld id="{7F2EB5DD-119F-44DE-911C-8DA92DD57B8E}" type="slidenum">
              <a:rPr lang="en-US" smtClean="0"/>
              <a:t>25</a:t>
            </a:fld>
            <a:endParaRPr lang="en-US"/>
          </a:p>
        </p:txBody>
      </p:sp>
    </p:spTree>
    <p:extLst>
      <p:ext uri="{BB962C8B-B14F-4D97-AF65-F5344CB8AC3E}">
        <p14:creationId xmlns:p14="http://schemas.microsoft.com/office/powerpoint/2010/main" val="2349607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Våpenhvileavtalen som var inngått i august skulle vare til</a:t>
            </a:r>
            <a:r>
              <a:rPr lang="nb-NO" baseline="0" dirty="0" smtClean="0"/>
              <a:t> 21. oktober. Innen den dagen skulle Christian Frederik ha gått av og de varige avtalene mellom Norge og Sverige være på plass. Derfor hastet det for forhandlerne å komme frem til en ny avtale. Forhandlingene foregikk under press fra to sider. Carl Johan var fortsatt i Norge med mange av sine svenske tropper. Samtidig var det en del på norsk side som mente at Christian Frederik og Norge hadde gitt seg for lett i krigen, og heller ville ta opp kampen på nytt enn å bøye seg for fredsavtalen og de svenske vilkårene.</a:t>
            </a:r>
          </a:p>
          <a:p>
            <a:endParaRPr lang="nb-NO" baseline="0" dirty="0" smtClean="0"/>
          </a:p>
          <a:p>
            <a:r>
              <a:rPr lang="nb-NO" b="1" baseline="0" dirty="0" smtClean="0"/>
              <a:t>Arbeidet med revidert Grunnlov</a:t>
            </a:r>
          </a:p>
          <a:p>
            <a:r>
              <a:rPr lang="nb-NO" baseline="0" dirty="0" smtClean="0"/>
              <a:t>Så sent som dagen før våpenhvilefristen gikk ut, klarte Stortinget å bli enige om å formelt vedta en fremtidig union med Sverige og at Carl 13. skulle velges til norsk konge. Det var et viktig poeng for å Stortinget</a:t>
            </a:r>
            <a:r>
              <a:rPr lang="nb-NO" sz="1200" kern="1200" dirty="0" smtClean="0">
                <a:solidFill>
                  <a:schemeClr val="tx1"/>
                </a:solidFill>
                <a:effectLst/>
                <a:latin typeface="+mn-lt"/>
                <a:ea typeface="+mn-ea"/>
                <a:cs typeface="+mn-cs"/>
              </a:rPr>
              <a:t> å nekte å vedta unionen med Sverige eller velge konge </a:t>
            </a:r>
            <a:r>
              <a:rPr lang="nb-NO" sz="1200" i="1" kern="1200" dirty="0" smtClean="0">
                <a:solidFill>
                  <a:schemeClr val="tx1"/>
                </a:solidFill>
                <a:effectLst/>
                <a:latin typeface="+mn-lt"/>
                <a:ea typeface="+mn-ea"/>
                <a:cs typeface="+mn-cs"/>
              </a:rPr>
              <a:t>før </a:t>
            </a:r>
            <a:r>
              <a:rPr lang="nb-NO" sz="1200" kern="1200" dirty="0" smtClean="0">
                <a:solidFill>
                  <a:schemeClr val="tx1"/>
                </a:solidFill>
                <a:effectLst/>
                <a:latin typeface="+mn-lt"/>
                <a:ea typeface="+mn-ea"/>
                <a:cs typeface="+mn-cs"/>
              </a:rPr>
              <a:t>man var blitt enige om endringene i Grunnloven.</a:t>
            </a: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Stortinget</a:t>
            </a:r>
            <a:r>
              <a:rPr lang="nb-NO" sz="1200" kern="1200" baseline="0" dirty="0" smtClean="0">
                <a:solidFill>
                  <a:schemeClr val="tx1"/>
                </a:solidFill>
                <a:effectLst/>
                <a:latin typeface="+mn-lt"/>
                <a:ea typeface="+mn-ea"/>
                <a:cs typeface="+mn-cs"/>
              </a:rPr>
              <a:t> opprettet en </a:t>
            </a:r>
            <a:r>
              <a:rPr lang="nb-NO" sz="1200" kern="1200" baseline="0" dirty="0" err="1" smtClean="0">
                <a:solidFill>
                  <a:schemeClr val="tx1"/>
                </a:solidFill>
                <a:effectLst/>
                <a:latin typeface="+mn-lt"/>
                <a:ea typeface="+mn-ea"/>
                <a:cs typeface="+mn-cs"/>
              </a:rPr>
              <a:t>nimannskomite</a:t>
            </a:r>
            <a:r>
              <a:rPr lang="nb-NO" sz="1200" kern="1200" baseline="0" dirty="0" smtClean="0">
                <a:solidFill>
                  <a:schemeClr val="tx1"/>
                </a:solidFill>
                <a:effectLst/>
                <a:latin typeface="+mn-lt"/>
                <a:ea typeface="+mn-ea"/>
                <a:cs typeface="+mn-cs"/>
              </a:rPr>
              <a:t> under ledelse av Niels Treschow, som forhandlet med Sverige og etter hvert ledet arbeidet med revisjonen av Grunnloven.</a:t>
            </a:r>
            <a:endParaRPr lang="nb-NO"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Sverige</a:t>
            </a:r>
            <a:r>
              <a:rPr lang="nb-NO" sz="1200" kern="1200" baseline="0" dirty="0" smtClean="0">
                <a:solidFill>
                  <a:schemeClr val="tx1"/>
                </a:solidFill>
                <a:effectLst/>
                <a:latin typeface="+mn-lt"/>
                <a:ea typeface="+mn-ea"/>
                <a:cs typeface="+mn-cs"/>
              </a:rPr>
              <a:t> var representert med en kommisjon på 6 medlemmer. Det viktigste medlemmet var Gustaf </a:t>
            </a:r>
            <a:r>
              <a:rPr lang="nb-NO" sz="1200" kern="1200" baseline="0" dirty="0" err="1" smtClean="0">
                <a:solidFill>
                  <a:schemeClr val="tx1"/>
                </a:solidFill>
                <a:effectLst/>
                <a:latin typeface="+mn-lt"/>
                <a:ea typeface="+mn-ea"/>
                <a:cs typeface="+mn-cs"/>
              </a:rPr>
              <a:t>af</a:t>
            </a:r>
            <a:r>
              <a:rPr lang="nb-NO" sz="1200" kern="1200" baseline="0" dirty="0" smtClean="0">
                <a:solidFill>
                  <a:schemeClr val="tx1"/>
                </a:solidFill>
                <a:effectLst/>
                <a:latin typeface="+mn-lt"/>
                <a:ea typeface="+mn-ea"/>
                <a:cs typeface="+mn-cs"/>
              </a:rPr>
              <a:t> </a:t>
            </a:r>
            <a:r>
              <a:rPr lang="nb-NO" sz="1200" kern="1200" baseline="0" dirty="0" err="1" smtClean="0">
                <a:solidFill>
                  <a:schemeClr val="tx1"/>
                </a:solidFill>
                <a:effectLst/>
                <a:latin typeface="+mn-lt"/>
                <a:ea typeface="+mn-ea"/>
                <a:cs typeface="+mn-cs"/>
              </a:rPr>
              <a:t>Wetterstedt</a:t>
            </a:r>
            <a:r>
              <a:rPr lang="nb-NO" sz="1200" kern="1200" baseline="0" dirty="0" smtClean="0">
                <a:solidFill>
                  <a:schemeClr val="tx1"/>
                </a:solidFill>
                <a:effectLst/>
                <a:latin typeface="+mn-lt"/>
                <a:ea typeface="+mn-ea"/>
                <a:cs typeface="+mn-cs"/>
              </a:rPr>
              <a:t>, som hadde være lederen for den svenske delegasjonen i Kiel. </a:t>
            </a:r>
            <a:r>
              <a:rPr lang="nb-NO" sz="1200" kern="1200" baseline="0" dirty="0" err="1" smtClean="0">
                <a:solidFill>
                  <a:schemeClr val="tx1"/>
                </a:solidFill>
                <a:effectLst/>
                <a:latin typeface="+mn-lt"/>
                <a:ea typeface="+mn-ea"/>
                <a:cs typeface="+mn-cs"/>
              </a:rPr>
              <a:t>Wettersted</a:t>
            </a:r>
            <a:r>
              <a:rPr lang="nb-NO" sz="1200" kern="1200" baseline="0" dirty="0" smtClean="0">
                <a:solidFill>
                  <a:schemeClr val="tx1"/>
                </a:solidFill>
                <a:effectLst/>
                <a:latin typeface="+mn-lt"/>
                <a:ea typeface="+mn-ea"/>
                <a:cs typeface="+mn-cs"/>
              </a:rPr>
              <a:t> var også den som hadde undertegnet Kieltraktaten på Sveriges vegne.</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Fra 26.</a:t>
            </a:r>
            <a:r>
              <a:rPr lang="nb-NO" sz="1200" kern="1200" baseline="0" dirty="0" smtClean="0">
                <a:solidFill>
                  <a:schemeClr val="tx1"/>
                </a:solidFill>
                <a:effectLst/>
                <a:latin typeface="+mn-lt"/>
                <a:ea typeface="+mn-ea"/>
                <a:cs typeface="+mn-cs"/>
              </a:rPr>
              <a:t> oktober til 4. november ble Grunnloven fra 17. mai gjennomgått fra paragraf til paragraf, og revidert der det var nødvendig av hensyn til den kommende unionen med Sverige.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nb-NO"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b="1" kern="1200" baseline="0" dirty="0" smtClean="0">
                <a:solidFill>
                  <a:schemeClr val="tx1"/>
                </a:solidFill>
                <a:effectLst/>
                <a:latin typeface="+mn-lt"/>
                <a:ea typeface="+mn-ea"/>
                <a:cs typeface="+mn-cs"/>
              </a:rPr>
              <a:t>Bildene, f.v.:</a:t>
            </a:r>
            <a:r>
              <a:rPr lang="nb-NO" kern="1200" baseline="0" dirty="0" smtClean="0">
                <a:solidFill>
                  <a:schemeClr val="tx1"/>
                </a:solidFill>
                <a:effectLst/>
                <a:latin typeface="+mn-lt"/>
                <a:ea typeface="+mn-ea"/>
                <a:cs typeface="+mn-cs"/>
              </a:rPr>
              <a:t> Stortings</a:t>
            </a:r>
            <a:r>
              <a:rPr lang="nb-NO" sz="1200" kern="1200" dirty="0" smtClean="0">
                <a:solidFill>
                  <a:schemeClr val="tx1"/>
                </a:solidFill>
                <a:effectLst/>
                <a:latin typeface="+mn-lt"/>
                <a:ea typeface="+mn-ea"/>
                <a:cs typeface="+mn-cs"/>
              </a:rPr>
              <a:t>president Wilhelm F. K. Christie </a:t>
            </a:r>
            <a:r>
              <a:rPr lang="nb-NO" sz="1200" kern="1200" baseline="0" dirty="0" smtClean="0">
                <a:solidFill>
                  <a:schemeClr val="tx1"/>
                </a:solidFill>
                <a:effectLst/>
                <a:latin typeface="+mn-lt"/>
                <a:ea typeface="+mn-ea"/>
                <a:cs typeface="+mn-cs"/>
              </a:rPr>
              <a:t>og Gustaf </a:t>
            </a:r>
            <a:r>
              <a:rPr lang="nb-NO" sz="1200" kern="1200" baseline="0" dirty="0" err="1" smtClean="0">
                <a:solidFill>
                  <a:schemeClr val="tx1"/>
                </a:solidFill>
                <a:effectLst/>
                <a:latin typeface="+mn-lt"/>
                <a:ea typeface="+mn-ea"/>
                <a:cs typeface="+mn-cs"/>
              </a:rPr>
              <a:t>af</a:t>
            </a:r>
            <a:r>
              <a:rPr lang="nb-NO" sz="1200" kern="1200" baseline="0" dirty="0" smtClean="0">
                <a:solidFill>
                  <a:schemeClr val="tx1"/>
                </a:solidFill>
                <a:effectLst/>
                <a:latin typeface="+mn-lt"/>
                <a:ea typeface="+mn-ea"/>
                <a:cs typeface="+mn-cs"/>
              </a:rPr>
              <a:t> </a:t>
            </a:r>
            <a:r>
              <a:rPr lang="nb-NO" sz="1200" kern="1200" baseline="0" dirty="0" err="1" smtClean="0">
                <a:solidFill>
                  <a:schemeClr val="tx1"/>
                </a:solidFill>
                <a:effectLst/>
                <a:latin typeface="+mn-lt"/>
                <a:ea typeface="+mn-ea"/>
                <a:cs typeface="+mn-cs"/>
              </a:rPr>
              <a:t>Wetterstedt</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26</a:t>
            </a:fld>
            <a:endParaRPr lang="en-US"/>
          </a:p>
        </p:txBody>
      </p:sp>
    </p:spTree>
    <p:extLst>
      <p:ext uri="{BB962C8B-B14F-4D97-AF65-F5344CB8AC3E}">
        <p14:creationId xmlns:p14="http://schemas.microsoft.com/office/powerpoint/2010/main" val="591130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Den reviderte Grunnloven ble vedtatt 4. november. </a:t>
            </a:r>
            <a:r>
              <a:rPr lang="nb-NO" sz="1200" kern="1200" dirty="0" smtClean="0">
                <a:solidFill>
                  <a:schemeClr val="tx1"/>
                </a:solidFill>
                <a:effectLst/>
                <a:latin typeface="+mn-lt"/>
                <a:ea typeface="+mn-ea"/>
                <a:cs typeface="+mn-cs"/>
              </a:rPr>
              <a:t>Alle hovedprinsippene fra Eidsvoll ble beholdt.</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Flere av endringene i Grunnloven styrket faktisk Stortingets og det norske </a:t>
            </a:r>
            <a:r>
              <a:rPr lang="nb-NO" sz="1200" kern="1200" dirty="0" err="1" smtClean="0">
                <a:solidFill>
                  <a:schemeClr val="tx1"/>
                </a:solidFill>
                <a:effectLst/>
                <a:latin typeface="+mn-lt"/>
                <a:ea typeface="+mn-ea"/>
                <a:cs typeface="+mn-cs"/>
              </a:rPr>
              <a:t>statsrådets</a:t>
            </a:r>
            <a:r>
              <a:rPr lang="nb-NO" sz="1200" kern="1200" dirty="0" smtClean="0">
                <a:solidFill>
                  <a:schemeClr val="tx1"/>
                </a:solidFill>
                <a:effectLst/>
                <a:latin typeface="+mn-lt"/>
                <a:ea typeface="+mn-ea"/>
                <a:cs typeface="+mn-cs"/>
              </a:rPr>
              <a:t> posisjon mot kongemakten. </a:t>
            </a:r>
            <a:r>
              <a:rPr lang="nb-NO" sz="1200" kern="1200" baseline="0" dirty="0" smtClean="0">
                <a:solidFill>
                  <a:schemeClr val="tx1"/>
                </a:solidFill>
                <a:effectLst/>
                <a:latin typeface="+mn-lt"/>
                <a:ea typeface="+mn-ea"/>
                <a:cs typeface="+mn-cs"/>
              </a:rPr>
              <a:t>Samme dag ble unionen med Sverige inngått og Carl 13. valgt til norsk konge.</a:t>
            </a:r>
            <a:endParaRPr lang="nb-NO" dirty="0" smtClean="0"/>
          </a:p>
          <a:p>
            <a:endParaRPr lang="nb-NO" dirty="0" smtClean="0"/>
          </a:p>
          <a:p>
            <a:r>
              <a:rPr lang="nb-NO" b="1" dirty="0" smtClean="0"/>
              <a:t>4. november-Grunnloven: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Etter forhandlinger</a:t>
            </a:r>
            <a:r>
              <a:rPr lang="nb-NO" sz="1200" kern="1200" baseline="0" dirty="0" smtClean="0">
                <a:solidFill>
                  <a:schemeClr val="tx1"/>
                </a:solidFill>
                <a:effectLst/>
                <a:latin typeface="+mn-lt"/>
                <a:ea typeface="+mn-ea"/>
                <a:cs typeface="+mn-cs"/>
              </a:rPr>
              <a:t> mellom Stortinget og svenske representanter, kunne Stortinget 4. november 1814 vedta den reviderte Grunnloven.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Formelt var det Stortingets valg, og ikke Kieltraktaten, som bestemte (hjemlet) unionen.</a:t>
            </a:r>
          </a:p>
          <a:p>
            <a:pPr marL="171450" lvl="0" indent="-171450">
              <a:buFont typeface="Arial" pitchFamily="34" charset="0"/>
              <a:buChar char="•"/>
            </a:pPr>
            <a:r>
              <a:rPr lang="nb-NO" sz="1200" kern="1200" dirty="0" smtClean="0">
                <a:solidFill>
                  <a:schemeClr val="tx1"/>
                </a:solidFill>
                <a:effectLst/>
                <a:latin typeface="+mn-lt"/>
                <a:ea typeface="+mn-ea"/>
                <a:cs typeface="+mn-cs"/>
              </a:rPr>
              <a:t>Unionen med Sverige var svært avgrenset – bortsett</a:t>
            </a:r>
            <a:r>
              <a:rPr lang="nb-NO" sz="1200" kern="1200" baseline="0" dirty="0" smtClean="0">
                <a:solidFill>
                  <a:schemeClr val="tx1"/>
                </a:solidFill>
                <a:effectLst/>
                <a:latin typeface="+mn-lt"/>
                <a:ea typeface="+mn-ea"/>
                <a:cs typeface="+mn-cs"/>
              </a:rPr>
              <a:t> fra kongen var </a:t>
            </a:r>
            <a:r>
              <a:rPr lang="nb-NO" sz="1200" kern="1200" dirty="0" smtClean="0">
                <a:solidFill>
                  <a:schemeClr val="tx1"/>
                </a:solidFill>
                <a:effectLst/>
                <a:latin typeface="+mn-lt"/>
                <a:ea typeface="+mn-ea"/>
                <a:cs typeface="+mn-cs"/>
              </a:rPr>
              <a:t>bare utenrikspolitikken felles.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kern="1200" dirty="0" smtClean="0">
                <a:solidFill>
                  <a:schemeClr val="tx1"/>
                </a:solidFill>
                <a:effectLst/>
                <a:latin typeface="+mn-lt"/>
                <a:ea typeface="+mn-ea"/>
                <a:cs typeface="+mn-cs"/>
              </a:rPr>
              <a:t>Endringene som ble gjort i Grunnloven gjaldt blant annet Kongens militære-</a:t>
            </a:r>
            <a:r>
              <a:rPr lang="nb-NO" kern="1200" baseline="0" dirty="0" smtClean="0">
                <a:solidFill>
                  <a:schemeClr val="tx1"/>
                </a:solidFill>
                <a:effectLst/>
                <a:latin typeface="+mn-lt"/>
                <a:ea typeface="+mn-ea"/>
                <a:cs typeface="+mn-cs"/>
              </a:rPr>
              <a:t> og utenrikspolitiske myndighet, som ble strammet inn. Kongen kunne ikke, i motsetning til Eidsvollsgrunnloven, forøke eller redusere de militære styrkene uten Stortingets samtykke, og en ny bestemmelse sa at kongen måtte innhente den norske regjeringens betenkning for å erklære krig.  </a:t>
            </a:r>
          </a:p>
          <a:p>
            <a:pPr marL="0" lvl="0" indent="0">
              <a:buFont typeface="Arial" pitchFamily="34" charset="0"/>
              <a:buNone/>
            </a:pPr>
            <a:endParaRPr lang="nb-NO" sz="1200" kern="1200" dirty="0" smtClean="0">
              <a:solidFill>
                <a:schemeClr val="tx1"/>
              </a:solidFill>
              <a:effectLst/>
              <a:latin typeface="+mn-lt"/>
              <a:ea typeface="+mn-ea"/>
              <a:cs typeface="+mn-cs"/>
            </a:endParaRPr>
          </a:p>
          <a:p>
            <a:endParaRPr lang="nb-NO" dirty="0" smtClean="0"/>
          </a:p>
          <a:p>
            <a:r>
              <a:rPr lang="nb-NO" b="1" dirty="0" smtClean="0"/>
              <a:t>Kamp om nasjonaldagen</a:t>
            </a:r>
          </a:p>
          <a:p>
            <a:r>
              <a:rPr lang="nb-NO" dirty="0" smtClean="0"/>
              <a:t>For de fleste nordmenn ble 17. mai ståen</a:t>
            </a:r>
            <a:r>
              <a:rPr lang="nb-NO" baseline="0" dirty="0" smtClean="0"/>
              <a:t>de som selve grunnlovsdagen. Da Carl Johan ble konge så han annerledes på det, og ville heller at 4. november skulle være dagen for feiring. Han førte derfor en kamp mot 17. maifeiringen da den begynte å dukke opp. I 1828 forbød kong Carl Johan 17. maifeiring.</a:t>
            </a:r>
          </a:p>
          <a:p>
            <a:endParaRPr lang="nb-NO" baseline="0" dirty="0" smtClean="0"/>
          </a:p>
          <a:p>
            <a:r>
              <a:rPr lang="nb-NO" b="1" baseline="0" dirty="0" smtClean="0"/>
              <a:t>Bildene:</a:t>
            </a:r>
            <a:r>
              <a:rPr lang="nb-NO" baseline="0" dirty="0" smtClean="0"/>
              <a:t>  Grunnloven av 4. november. Stortingsarkivet.</a:t>
            </a:r>
          </a:p>
          <a:p>
            <a:endParaRPr lang="nb-NO" baseline="0" dirty="0" smtClean="0"/>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27</a:t>
            </a:fld>
            <a:endParaRPr lang="en-US"/>
          </a:p>
        </p:txBody>
      </p:sp>
    </p:spTree>
    <p:extLst>
      <p:ext uri="{BB962C8B-B14F-4D97-AF65-F5344CB8AC3E}">
        <p14:creationId xmlns:p14="http://schemas.microsoft.com/office/powerpoint/2010/main" val="3531497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Unionen styrket Grunnloven og Stortinget som symbol. Grunnloven ble det varige nasjonale symbolet.</a:t>
            </a:r>
          </a:p>
          <a:p>
            <a:pPr lvl="0"/>
            <a:endParaRPr lang="nb-NO" dirty="0" smtClean="0"/>
          </a:p>
          <a:p>
            <a:pPr lvl="0"/>
            <a:r>
              <a:rPr lang="nb-NO" b="1" dirty="0" smtClean="0"/>
              <a:t>Inn i ny union: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kern="1200" dirty="0" smtClean="0">
                <a:solidFill>
                  <a:schemeClr val="tx1"/>
                </a:solidFill>
                <a:effectLst/>
                <a:latin typeface="+mn-lt"/>
                <a:ea typeface="+mn-ea"/>
                <a:cs typeface="+mn-cs"/>
              </a:rPr>
              <a:t>Året 1814 hadde en </a:t>
            </a:r>
            <a:r>
              <a:rPr lang="nb-NO" sz="1200" b="0" i="1" kern="1200" dirty="0" smtClean="0">
                <a:solidFill>
                  <a:schemeClr val="tx1"/>
                </a:solidFill>
                <a:effectLst/>
                <a:latin typeface="+mn-lt"/>
                <a:ea typeface="+mn-ea"/>
                <a:cs typeface="+mn-cs"/>
              </a:rPr>
              <a:t>nasjonal</a:t>
            </a:r>
            <a:r>
              <a:rPr lang="nb-NO" sz="1200" b="0" kern="1200" dirty="0" smtClean="0">
                <a:solidFill>
                  <a:schemeClr val="tx1"/>
                </a:solidFill>
                <a:effectLst/>
                <a:latin typeface="+mn-lt"/>
                <a:ea typeface="+mn-ea"/>
                <a:cs typeface="+mn-cs"/>
              </a:rPr>
              <a:t> og en</a:t>
            </a:r>
            <a:r>
              <a:rPr lang="nb-NO" sz="1200" b="0" i="1" kern="1200" dirty="0" smtClean="0">
                <a:solidFill>
                  <a:schemeClr val="tx1"/>
                </a:solidFill>
                <a:effectLst/>
                <a:latin typeface="+mn-lt"/>
                <a:ea typeface="+mn-ea"/>
                <a:cs typeface="+mn-cs"/>
              </a:rPr>
              <a:t> demokratisk </a:t>
            </a:r>
            <a:r>
              <a:rPr lang="nb-NO" sz="1200" b="0" kern="1200" dirty="0" smtClean="0">
                <a:solidFill>
                  <a:schemeClr val="tx1"/>
                </a:solidFill>
                <a:effectLst/>
                <a:latin typeface="+mn-lt"/>
                <a:ea typeface="+mn-ea"/>
                <a:cs typeface="+mn-cs"/>
              </a:rPr>
              <a:t>side. </a:t>
            </a:r>
            <a:endParaRPr lang="nb-NO" sz="1200" kern="1200" dirty="0" smtClean="0">
              <a:solidFill>
                <a:schemeClr val="tx1"/>
              </a:solidFill>
              <a:effectLst/>
              <a:latin typeface="+mn-lt"/>
              <a:ea typeface="+mn-ea"/>
              <a:cs typeface="+mn-cs"/>
            </a:endParaRPr>
          </a:p>
          <a:p>
            <a:pPr lvl="0"/>
            <a:r>
              <a:rPr lang="nb-NO" sz="1200" kern="1200" dirty="0" smtClean="0">
                <a:solidFill>
                  <a:schemeClr val="tx1"/>
                </a:solidFill>
                <a:effectLst/>
                <a:latin typeface="+mn-lt"/>
                <a:ea typeface="+mn-ea"/>
                <a:cs typeface="+mn-cs"/>
              </a:rPr>
              <a:t>Nasjonal:</a:t>
            </a:r>
          </a:p>
          <a:p>
            <a:pPr marL="171450" lvl="0" indent="-171450">
              <a:buFont typeface="Arial" pitchFamily="34" charset="0"/>
              <a:buChar char="•"/>
            </a:pPr>
            <a:r>
              <a:rPr lang="nb-NO" sz="1200" kern="1200" dirty="0" smtClean="0">
                <a:solidFill>
                  <a:schemeClr val="tx1"/>
                </a:solidFill>
                <a:effectLst/>
                <a:latin typeface="+mn-lt"/>
                <a:ea typeface="+mn-ea"/>
                <a:cs typeface="+mn-cs"/>
              </a:rPr>
              <a:t>Unionen var en konsekvens av stormaktenes løfter og Carl Johans trusler. Likevel maktet Stortinget å gi Norge en fri stilling i unionen. Gjennom grunnlovsrevisjonen ble det skapt sterke garantier for Norges indre selvstendighet – så sterke at unionen kunne oppløses i 1905 uten at det skapte alvorlige konsekvenser for noen av landene.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Demokratisk:</a:t>
            </a:r>
          </a:p>
          <a:p>
            <a:pPr marL="171450" lvl="0" indent="-171450">
              <a:buFont typeface="Arial" pitchFamily="34" charset="0"/>
              <a:buChar char="•"/>
            </a:pPr>
            <a:r>
              <a:rPr lang="nb-NO" sz="1200" kern="1200" dirty="0" smtClean="0">
                <a:solidFill>
                  <a:schemeClr val="tx1"/>
                </a:solidFill>
                <a:effectLst/>
                <a:latin typeface="+mn-lt"/>
                <a:ea typeface="+mn-ea"/>
                <a:cs typeface="+mn-cs"/>
              </a:rPr>
              <a:t>I Eidsvollsgrunnloven ble maktfordelingen bevisst innrettet for å fremme folkestyret. Riksforsamlingen fant frem til en heldig balanse mellom en sterk kongemakt og en potensielt sterkere nasjonalforsamling. Dermed lå demokratiet latent i Grunnloven, og folkestyret kunne – som i 1884 – utvikle seg med den som ramme. </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 </a:t>
            </a:r>
            <a:r>
              <a:rPr lang="nb-NO" sz="1200" b="1" kern="1200" dirty="0" smtClean="0">
                <a:solidFill>
                  <a:schemeClr val="tx1"/>
                </a:solidFill>
                <a:effectLst/>
                <a:latin typeface="+mn-lt"/>
                <a:ea typeface="+mn-ea"/>
                <a:cs typeface="+mn-cs"/>
              </a:rPr>
              <a:t>Bildet</a:t>
            </a:r>
            <a:r>
              <a:rPr lang="nb-NO" sz="1200" kern="1200" dirty="0" smtClean="0">
                <a:solidFill>
                  <a:schemeClr val="tx1"/>
                </a:solidFill>
                <a:effectLst/>
                <a:latin typeface="+mn-lt"/>
                <a:ea typeface="+mn-ea"/>
                <a:cs typeface="+mn-cs"/>
              </a:rPr>
              <a:t>:</a:t>
            </a:r>
            <a:r>
              <a:rPr lang="nb-NO" sz="1200" kern="1200" baseline="0" dirty="0" smtClean="0">
                <a:solidFill>
                  <a:schemeClr val="tx1"/>
                </a:solidFill>
                <a:effectLst/>
                <a:latin typeface="+mn-lt"/>
                <a:ea typeface="+mn-ea"/>
                <a:cs typeface="+mn-cs"/>
              </a:rPr>
              <a:t> 17. maigrunnloven oppslått.</a:t>
            </a: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28</a:t>
            </a:fld>
            <a:endParaRPr lang="en-US"/>
          </a:p>
        </p:txBody>
      </p:sp>
    </p:spTree>
    <p:extLst>
      <p:ext uri="{BB962C8B-B14F-4D97-AF65-F5344CB8AC3E}">
        <p14:creationId xmlns:p14="http://schemas.microsoft.com/office/powerpoint/2010/main" val="4175323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Til diskusjon:</a:t>
            </a:r>
          </a:p>
          <a:p>
            <a:endParaRPr lang="nb-NO" dirty="0" smtClean="0"/>
          </a:p>
          <a:p>
            <a:r>
              <a:rPr lang="nb-NO" dirty="0" smtClean="0"/>
              <a:t>Historikere og andre har helt siden 1814 diskutert hva som egentlig skjedde i 1814  og hvorfor det skjedde.</a:t>
            </a:r>
          </a:p>
          <a:p>
            <a:endParaRPr lang="nb-NO" dirty="0" smtClean="0"/>
          </a:p>
          <a:p>
            <a:r>
              <a:rPr lang="nb-NO" b="1" dirty="0" smtClean="0"/>
              <a:t>Friheten i gave?:</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Var 1814 i Norge et resultat av  en langvarig indre prosess, eller fikk det norske folk friheten gitt i gave utenfra?</a:t>
            </a:r>
            <a:r>
              <a:rPr lang="nb-NO" baseline="0" dirty="0" smtClean="0"/>
              <a:t> </a:t>
            </a:r>
            <a:r>
              <a:rPr lang="nb-NO" dirty="0" smtClean="0"/>
              <a:t>Det finnes mange forskjellige posisjoner i denne diskusjonen,</a:t>
            </a:r>
            <a:r>
              <a:rPr lang="nb-NO" baseline="0" dirty="0" smtClean="0"/>
              <a:t> men disse to er de mest rendyrkede ytterposisjonene. </a:t>
            </a:r>
            <a:r>
              <a:rPr lang="nb-NO" dirty="0" smtClean="0"/>
              <a:t>I dag mener</a:t>
            </a:r>
            <a:r>
              <a:rPr lang="nb-NO" baseline="0" dirty="0" smtClean="0"/>
              <a:t> de aller fleste at den riktige forklaringen ligger et sted midt mellom de to ytterpunktene. </a:t>
            </a:r>
            <a:endParaRPr lang="nb-NO" dirty="0" smtClean="0"/>
          </a:p>
          <a:p>
            <a:endParaRPr lang="nb-NO" dirty="0" smtClean="0"/>
          </a:p>
          <a:p>
            <a:r>
              <a:rPr lang="nb-NO" b="0" dirty="0" smtClean="0"/>
              <a:t>«Friheten i gave»:</a:t>
            </a:r>
          </a:p>
          <a:p>
            <a:r>
              <a:rPr lang="nb-NO" baseline="0" dirty="0" smtClean="0"/>
              <a:t>En side har ment at hele omveltningen i Norge i 1814 var resultat av hendelsene utenfor Norge, og at Norge dermed fikk friheten servert av stormaktene, Carl Johan og Christian Frederik helt uforberedt. </a:t>
            </a:r>
          </a:p>
          <a:p>
            <a:pPr marL="171450" indent="-171450">
              <a:buFont typeface="Arial" pitchFamily="34" charset="0"/>
              <a:buChar char="•"/>
            </a:pPr>
            <a:r>
              <a:rPr lang="nb-NO" baseline="0" dirty="0" smtClean="0"/>
              <a:t>Dette standpunktet knyttes gjerne til historikere som Yngvar Nielsen, Sverre Steen, Jens Arup Seip</a:t>
            </a:r>
            <a:endParaRPr lang="nb-NO" dirty="0" smtClean="0"/>
          </a:p>
          <a:p>
            <a:endParaRPr lang="nb-NO" dirty="0" smtClean="0"/>
          </a:p>
          <a:p>
            <a:r>
              <a:rPr lang="nb-NO" b="0" dirty="0" smtClean="0"/>
              <a:t>Indre prosess:</a:t>
            </a:r>
            <a:r>
              <a:rPr lang="nb-NO" b="0" baseline="0" dirty="0" smtClean="0"/>
              <a:t> </a:t>
            </a:r>
          </a:p>
          <a:p>
            <a:r>
              <a:rPr lang="nb-NO" baseline="0" dirty="0" smtClean="0"/>
              <a:t>På den motsatte siden står de som har ment at det som skjedde i 1814 i virkeligheten var resultat av en langvarig prosess i det norske folk. De vil mene at det norske folk derfor stod klare til å gripe sjansen da den bød seg i 1814.</a:t>
            </a:r>
          </a:p>
          <a:p>
            <a:pPr marL="171450" indent="-171450">
              <a:buFont typeface="Arial" pitchFamily="34" charset="0"/>
              <a:buChar char="•"/>
            </a:pPr>
            <a:r>
              <a:rPr lang="nb-NO" baseline="0" dirty="0" smtClean="0"/>
              <a:t>Christian Frederik blir da bare et redskap for et norsk folk på jakt etter frihet og å få utløp for den demokratiske kraften som allerede bodde i det, og som det hadde forberedt seg på å vinne når det fikk muligheten. </a:t>
            </a:r>
          </a:p>
          <a:p>
            <a:pPr marL="171450" indent="-171450">
              <a:buFont typeface="Arial" pitchFamily="34" charset="0"/>
              <a:buChar char="•"/>
            </a:pPr>
            <a:r>
              <a:rPr lang="nb-NO" baseline="0" dirty="0" smtClean="0"/>
              <a:t>Dette standpunktet knyttes gjerne til historikere som Ernst Sars, Halvdan Koht og Kåre Lunden – og til Henrik Wergeland.</a:t>
            </a:r>
            <a:endParaRPr lang="nb-NO" dirty="0" smtClean="0"/>
          </a:p>
          <a:p>
            <a:endParaRPr lang="nb-NO" dirty="0" smtClean="0"/>
          </a:p>
          <a:p>
            <a:r>
              <a:rPr lang="nb-NO" dirty="0" smtClean="0"/>
              <a:t>Hva gjør vi med denne?</a:t>
            </a:r>
          </a:p>
          <a:p>
            <a:endParaRPr lang="nb-NO" dirty="0" smtClean="0"/>
          </a:p>
          <a:p>
            <a:endParaRPr lang="nb-NO" dirty="0"/>
          </a:p>
        </p:txBody>
      </p:sp>
      <p:sp>
        <p:nvSpPr>
          <p:cNvPr id="4" name="Plassholder for lysbildenummer 3"/>
          <p:cNvSpPr>
            <a:spLocks noGrp="1"/>
          </p:cNvSpPr>
          <p:nvPr>
            <p:ph type="sldNum" sz="quarter" idx="10"/>
          </p:nvPr>
        </p:nvSpPr>
        <p:spPr/>
        <p:txBody>
          <a:bodyPr/>
          <a:lstStyle/>
          <a:p>
            <a:fld id="{7F2EB5DD-119F-44DE-911C-8DA92DD57B8E}" type="slidenum">
              <a:rPr lang="en-US" smtClean="0"/>
              <a:t>29</a:t>
            </a:fld>
            <a:endParaRPr lang="en-US"/>
          </a:p>
        </p:txBody>
      </p:sp>
    </p:spTree>
    <p:extLst>
      <p:ext uri="{BB962C8B-B14F-4D97-AF65-F5344CB8AC3E}">
        <p14:creationId xmlns:p14="http://schemas.microsoft.com/office/powerpoint/2010/main" val="24316601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Til diskusjon:</a:t>
            </a:r>
          </a:p>
          <a:p>
            <a:endParaRPr lang="nb-NO" b="1" dirty="0" smtClean="0"/>
          </a:p>
          <a:p>
            <a:r>
              <a:rPr lang="nb-NO" b="1" baseline="0" dirty="0" smtClean="0"/>
              <a:t>En 200-årig debatt: Christian Frederik – helt eller redskap?</a:t>
            </a:r>
          </a:p>
          <a:p>
            <a:pPr marL="0" indent="0">
              <a:buFont typeface="Arial" pitchFamily="34" charset="0"/>
              <a:buNone/>
            </a:pPr>
            <a:r>
              <a:rPr lang="nb-NO" baseline="0" dirty="0" smtClean="0"/>
              <a:t>De fleste er enige om at Christian Frederik var en avgjørende og nødvendig faktor i Norge i 1814, men det har helt siden 1814 vært diskusjon og uenighet om </a:t>
            </a:r>
            <a:r>
              <a:rPr lang="nb-NO" i="1" baseline="0" dirty="0" smtClean="0"/>
              <a:t>hvor </a:t>
            </a:r>
            <a:r>
              <a:rPr lang="nb-NO" baseline="0" dirty="0" smtClean="0"/>
              <a:t>viktig han var, og om han bare var et nyttig redskap for et frihetshungrig norsk folk eller en frigjører som frigjorde det norske folk ved å vekke det til frihetskamp.</a:t>
            </a:r>
          </a:p>
          <a:p>
            <a:pPr marL="171450" indent="-171450">
              <a:buFont typeface="Arial" pitchFamily="34" charset="0"/>
              <a:buChar char="•"/>
            </a:pPr>
            <a:r>
              <a:rPr lang="nb-NO" baseline="0" dirty="0" smtClean="0"/>
              <a:t>Mange har pekt på at Christian Frederik i utgangspunktet ville overta den norske tronen i kraft av sin arverett og uten dyptgående demokratiske reformer, hans passive opptreden under krigen og ettergivenheten i forhandlingene med Carl Johans utsendinger i august 1814 som et bevis på at han var uegnet som konge, og at hans egentlige engasjement var for kongemakten og  familien, ikke Norges frihet.</a:t>
            </a:r>
          </a:p>
          <a:p>
            <a:pPr marL="171450" indent="-171450">
              <a:buFont typeface="Arial" pitchFamily="34" charset="0"/>
              <a:buChar char="•"/>
            </a:pPr>
            <a:r>
              <a:rPr lang="nb-NO" baseline="0" dirty="0" smtClean="0"/>
              <a:t>Christian Frederiks tilhengere har pekt på at det var gjennom hans personlige popularitet motstanden ble reist våren 1814, og at det var hans dyktighet som politiker og diplomat som lå bak den norske frigjøringsstrategien frem til nederlaget i krigen.</a:t>
            </a:r>
          </a:p>
          <a:p>
            <a:pPr marL="171450" indent="-171450">
              <a:buFont typeface="Arial" pitchFamily="34" charset="0"/>
              <a:buChar char="•"/>
            </a:pPr>
            <a:endParaRPr lang="nb-NO" baseline="0" dirty="0" smtClean="0"/>
          </a:p>
          <a:p>
            <a:pPr marL="171450" indent="-171450">
              <a:buFont typeface="Arial" pitchFamily="34" charset="0"/>
              <a:buChar char="•"/>
            </a:pPr>
            <a:endParaRPr lang="nb-NO" baseline="0" dirty="0" smtClean="0"/>
          </a:p>
          <a:p>
            <a:pPr marL="171450" indent="-171450">
              <a:buFont typeface="Arial" pitchFamily="34" charset="0"/>
              <a:buChar char="•"/>
            </a:pPr>
            <a:r>
              <a:rPr lang="nb-NO" baseline="0" dirty="0" smtClean="0"/>
              <a:t>Diskusjonen om Christian Frederiks rolle i 1814 inngår i den overordnede debatten om hvorvidt Norges frigjøring i 1814 først og fremst var resultat av en indre vekst, der nasjonal selvbevissthet og ønsket om demokratiske omveltninger hadde modnet i det norske folk, eller om den norske friheten i 1814 i praksis kom som en gave utenfra gjennom stormaktenes rolle og Christian Frederiks aksjon.</a:t>
            </a:r>
            <a:endParaRPr lang="nb-NO" dirty="0" smtClean="0"/>
          </a:p>
          <a:p>
            <a:endParaRPr lang="nb-NO" b="1" dirty="0" smtClean="0"/>
          </a:p>
        </p:txBody>
      </p:sp>
      <p:sp>
        <p:nvSpPr>
          <p:cNvPr id="4" name="Plassholder for lysbildenummer 3"/>
          <p:cNvSpPr>
            <a:spLocks noGrp="1"/>
          </p:cNvSpPr>
          <p:nvPr>
            <p:ph type="sldNum" sz="quarter" idx="10"/>
          </p:nvPr>
        </p:nvSpPr>
        <p:spPr/>
        <p:txBody>
          <a:bodyPr/>
          <a:lstStyle/>
          <a:p>
            <a:fld id="{7F2EB5DD-119F-44DE-911C-8DA92DD57B8E}" type="slidenum">
              <a:rPr lang="en-US" smtClean="0"/>
              <a:t>30</a:t>
            </a:fld>
            <a:endParaRPr lang="en-US"/>
          </a:p>
        </p:txBody>
      </p:sp>
    </p:spTree>
    <p:extLst>
      <p:ext uri="{BB962C8B-B14F-4D97-AF65-F5344CB8AC3E}">
        <p14:creationId xmlns:p14="http://schemas.microsoft.com/office/powerpoint/2010/main" val="3287733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Til diskusjon:</a:t>
            </a:r>
          </a:p>
          <a:p>
            <a:pPr lvl="0"/>
            <a:r>
              <a:rPr lang="nb-NO" baseline="0" dirty="0" smtClean="0">
                <a:solidFill>
                  <a:schemeClr val="tx1"/>
                </a:solidFill>
              </a:rPr>
              <a:t>Hvor nødvendig var krigen sommeren 1814?</a:t>
            </a:r>
          </a:p>
          <a:p>
            <a:pPr lvl="0"/>
            <a:r>
              <a:rPr lang="nb-NO" baseline="0" dirty="0" smtClean="0">
                <a:solidFill>
                  <a:schemeClr val="tx1"/>
                </a:solidFill>
              </a:rPr>
              <a:t>Hvorfor ble den avsluttet relativt raskt?</a:t>
            </a:r>
          </a:p>
          <a:p>
            <a:pPr lvl="0"/>
            <a:r>
              <a:rPr lang="nb-NO" baseline="0" dirty="0" smtClean="0">
                <a:solidFill>
                  <a:schemeClr val="tx1"/>
                </a:solidFill>
              </a:rPr>
              <a:t>Hva førte den til?</a:t>
            </a:r>
          </a:p>
          <a:p>
            <a:pPr lvl="0"/>
            <a:endParaRPr lang="nb-NO"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Christian Frederik </a:t>
            </a:r>
            <a:r>
              <a:rPr lang="nb-NO" sz="1200" kern="1200" baseline="0" dirty="0" smtClean="0">
                <a:solidFill>
                  <a:schemeClr val="tx1"/>
                </a:solidFill>
                <a:effectLst/>
                <a:latin typeface="+mn-lt"/>
                <a:ea typeface="+mn-ea"/>
                <a:cs typeface="+mn-cs"/>
              </a:rPr>
              <a:t>ble </a:t>
            </a:r>
            <a:r>
              <a:rPr lang="nb-NO" sz="1200" kern="1200" dirty="0" smtClean="0">
                <a:solidFill>
                  <a:schemeClr val="tx1"/>
                </a:solidFill>
                <a:effectLst/>
                <a:latin typeface="+mn-lt"/>
                <a:ea typeface="+mn-ea"/>
                <a:cs typeface="+mn-cs"/>
              </a:rPr>
              <a:t>både i samtiden og av enkelte historikere i ettertid beskyldt for å være feig. Grunnen til det er at han ikke valgte</a:t>
            </a:r>
            <a:r>
              <a:rPr lang="nb-NO" sz="1200" kern="1200" baseline="0" dirty="0" smtClean="0">
                <a:solidFill>
                  <a:schemeClr val="tx1"/>
                </a:solidFill>
                <a:effectLst/>
                <a:latin typeface="+mn-lt"/>
                <a:ea typeface="+mn-ea"/>
                <a:cs typeface="+mn-cs"/>
              </a:rPr>
              <a:t> å møte Carl Johans svenske hær i et stort </a:t>
            </a:r>
            <a:r>
              <a:rPr lang="nb-NO" sz="1200" kern="1200" baseline="0" dirty="0" err="1" smtClean="0">
                <a:solidFill>
                  <a:schemeClr val="tx1"/>
                </a:solidFill>
                <a:effectLst/>
                <a:latin typeface="+mn-lt"/>
                <a:ea typeface="+mn-ea"/>
                <a:cs typeface="+mn-cs"/>
              </a:rPr>
              <a:t>hovedslag</a:t>
            </a:r>
            <a:r>
              <a:rPr lang="nb-NO" sz="1200" kern="1200" baseline="0" dirty="0" smtClean="0">
                <a:solidFill>
                  <a:schemeClr val="tx1"/>
                </a:solidFill>
                <a:effectLst/>
                <a:latin typeface="+mn-lt"/>
                <a:ea typeface="+mn-ea"/>
                <a:cs typeface="+mn-cs"/>
              </a:rPr>
              <a:t>, men i stedet flere ganger beordret tilbaketrekning selv når mulighetene for norske seire virket store. Andre har i stedet ment at forklaringen er at </a:t>
            </a:r>
            <a:r>
              <a:rPr lang="nb-NO" sz="1200" kern="1200" dirty="0" smtClean="0">
                <a:solidFill>
                  <a:schemeClr val="tx1"/>
                </a:solidFill>
                <a:effectLst/>
                <a:latin typeface="+mn-lt"/>
                <a:ea typeface="+mn-ea"/>
                <a:cs typeface="+mn-cs"/>
              </a:rPr>
              <a:t>han visste at kampen i utgangspunktet</a:t>
            </a:r>
            <a:r>
              <a:rPr lang="nb-NO" sz="1200" kern="1200" baseline="0" dirty="0" smtClean="0">
                <a:solidFill>
                  <a:schemeClr val="tx1"/>
                </a:solidFill>
                <a:effectLst/>
                <a:latin typeface="+mn-lt"/>
                <a:ea typeface="+mn-ea"/>
                <a:cs typeface="+mn-cs"/>
              </a:rPr>
              <a:t> var tapt, og derfor fulgte en strategi som gikk ut på å sikre Norge og seg selv best mulig utgangspunkt i forhandlinger uten for store tap</a:t>
            </a:r>
            <a:r>
              <a:rPr lang="nb-NO" sz="1200" kern="1200" dirty="0" smtClean="0">
                <a:solidFill>
                  <a:schemeClr val="tx1"/>
                </a:solidFill>
                <a:effectLst/>
                <a:latin typeface="+mn-lt"/>
                <a:ea typeface="+mn-ea"/>
                <a:cs typeface="+mn-cs"/>
              </a:rPr>
              <a:t>.</a:t>
            </a:r>
          </a:p>
          <a:p>
            <a:pPr lvl="0"/>
            <a:endParaRPr lang="nb-NO" b="0" baseline="0" dirty="0" smtClean="0">
              <a:solidFill>
                <a:schemeClr val="tx1"/>
              </a:solidFill>
            </a:endParaRPr>
          </a:p>
          <a:p>
            <a:pPr lvl="0"/>
            <a:r>
              <a:rPr lang="nb-NO" b="1" baseline="0" dirty="0" smtClean="0">
                <a:solidFill>
                  <a:schemeClr val="tx1"/>
                </a:solidFill>
              </a:rPr>
              <a:t>Krigen</a:t>
            </a:r>
          </a:p>
          <a:p>
            <a:pPr lvl="0"/>
            <a:r>
              <a:rPr lang="nb-NO" b="0" baseline="0" dirty="0" smtClean="0">
                <a:solidFill>
                  <a:schemeClr val="tx1"/>
                </a:solidFill>
              </a:rPr>
              <a:t>Styrkeforholdet var ulikt mellom de norske og svenske styrkene ved krigsutbruddet. Den svenske hæren var større, bedre utrustet og hadde mer forsyninger. Derfor virket det fra starten ganske klart at Sverige sannsynligvis ville vinne krigen. Da freden ble inngått hadde likevel ikke de norske styrkene tapt noen større slag, selv om den svenske hæren hadde rykket raskt frem og vunnet noen viktige seire.</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Fredrikstad festning falt 4. august. Fredrikstads fall fikk Christian Frederik til å trekke seg fra et større slag 5. august, og slå inn på en enda mer defensiv strategi.</a:t>
            </a:r>
            <a:endParaRPr lang="nb-NO" b="0" baseline="0" dirty="0" smtClean="0">
              <a:solidFill>
                <a:schemeClr val="tx1"/>
              </a:solidFill>
            </a:endParaRPr>
          </a:p>
          <a:p>
            <a:pPr marL="171450" lvl="0" indent="-171450">
              <a:buFont typeface="Arial" pitchFamily="34" charset="0"/>
              <a:buChar char="•"/>
            </a:pPr>
            <a:r>
              <a:rPr lang="nb-NO" sz="1200" kern="1200" dirty="0" smtClean="0">
                <a:solidFill>
                  <a:schemeClr val="tx1"/>
                </a:solidFill>
                <a:effectLst/>
                <a:latin typeface="+mn-lt"/>
                <a:ea typeface="+mn-ea"/>
                <a:cs typeface="+mn-cs"/>
              </a:rPr>
              <a:t>Fredriksten festning ved Fredrikshald</a:t>
            </a:r>
            <a:r>
              <a:rPr lang="nb-NO" sz="1200" kern="1200" baseline="0" dirty="0" smtClean="0">
                <a:solidFill>
                  <a:schemeClr val="tx1"/>
                </a:solidFill>
                <a:effectLst/>
                <a:latin typeface="+mn-lt"/>
                <a:ea typeface="+mn-ea"/>
                <a:cs typeface="+mn-cs"/>
              </a:rPr>
              <a:t> (Halden) ble omringet 3. august. Fredriksten festning holdt stand gjennom hele krigen, og ble overgitt til de svenske styrkene 16. august.</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Norske styrker vant også noen slag. De mest kjente er oberstløytnant Andreas Krebs’ seier over den svenske generalen Carl </a:t>
            </a:r>
            <a:r>
              <a:rPr lang="nb-NO" sz="1200" kern="1200" baseline="0" dirty="0" err="1" smtClean="0">
                <a:solidFill>
                  <a:schemeClr val="tx1"/>
                </a:solidFill>
                <a:effectLst/>
                <a:latin typeface="+mn-lt"/>
                <a:ea typeface="+mn-ea"/>
                <a:cs typeface="+mn-cs"/>
              </a:rPr>
              <a:t>Gahn</a:t>
            </a:r>
            <a:r>
              <a:rPr lang="nb-NO" sz="1200" kern="1200" baseline="0" dirty="0" smtClean="0">
                <a:solidFill>
                  <a:schemeClr val="tx1"/>
                </a:solidFill>
                <a:effectLst/>
                <a:latin typeface="+mn-lt"/>
                <a:ea typeface="+mn-ea"/>
                <a:cs typeface="+mn-cs"/>
              </a:rPr>
              <a:t> i områdene nær Kongsvinger. Først i slaget ved Lier 2. august og så igjen ved Matrand og Skotterud 5. august.</a:t>
            </a:r>
          </a:p>
          <a:p>
            <a:pPr marL="0" lvl="0" indent="0">
              <a:buFont typeface="Arial" pitchFamily="34" charset="0"/>
              <a:buNone/>
            </a:pPr>
            <a:endParaRPr lang="nb-NO" sz="1200" kern="1200" baseline="0" dirty="0" smtClean="0">
              <a:solidFill>
                <a:schemeClr val="tx1"/>
              </a:solidFill>
              <a:effectLst/>
              <a:latin typeface="+mn-lt"/>
              <a:ea typeface="+mn-ea"/>
              <a:cs typeface="+mn-cs"/>
            </a:endParaRPr>
          </a:p>
          <a:p>
            <a:pPr marL="0" lvl="0" indent="0">
              <a:buFont typeface="Arial" pitchFamily="34" charset="0"/>
              <a:buNone/>
            </a:pPr>
            <a:r>
              <a:rPr lang="nb-NO" sz="1200" b="1" kern="1200" baseline="0" dirty="0" smtClean="0">
                <a:solidFill>
                  <a:schemeClr val="tx1"/>
                </a:solidFill>
                <a:effectLst/>
                <a:latin typeface="+mn-lt"/>
                <a:ea typeface="+mn-ea"/>
                <a:cs typeface="+mn-cs"/>
              </a:rPr>
              <a:t>Christian Fredriks defensive innstilling</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kern="1200" baseline="0" dirty="0" smtClean="0">
                <a:solidFill>
                  <a:schemeClr val="tx1"/>
                </a:solidFill>
                <a:effectLst/>
                <a:latin typeface="+mn-lt"/>
                <a:ea typeface="+mn-ea"/>
                <a:cs typeface="+mn-cs"/>
              </a:rPr>
              <a:t>Christian Frederik fikk rapporter om knapphet på forsyninger, og hadde 8. august fått beskjed om at det bare fantes proviant til en drøy ukes fortsatt krigføring.  Han vegret seg derfor for å fortsette krigen lenger enn nødvendig.</a:t>
            </a:r>
            <a:endParaRPr lang="nb-NO"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Et avgjørende vendepunkt i forholdet mellom kongen og hans norske ledere kom etter slaget ved Langnes skanse, ved Askim 9. august.</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Ved Langnes hadde norske styrker tre ganger slått tilbake de svenske forsøkene på å erobre et brohode for å ta seg over Glomma. Oberst Hegermann, som hadde kommandoen over de norske styrkene på stedet, ville forfølge de flyktende svenske styrkene, men ble stanset av Christian Frederik. I stedet ble Langnes oppgitt, de norske styrkene trukket tilbake og broen ødelagt – til stor fortvilelse for kampvillige norske offiserer.</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Det var ved Langnes Christian Frederik ved synet av døde og skadede norske soldater skal ha utbrutt: «Min Gud, er jeg skyld i alt dette?»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200" kern="1200" baseline="0" dirty="0" smtClean="0">
                <a:solidFill>
                  <a:schemeClr val="tx1"/>
                </a:solidFill>
                <a:effectLst/>
                <a:latin typeface="+mn-lt"/>
                <a:ea typeface="+mn-ea"/>
                <a:cs typeface="+mn-cs"/>
              </a:rPr>
              <a:t>Spenningen mellom innstillingen til Christian Frederik og det norske statsrådet går også frem av den berømte replikkvekslingen mellom kongen og statsråd Georg Sverdrup mot slutten av forhandlingene i Moss, den 12. august 1814, da kongen var på sammenbruddets rand. Da Christian Frederik beklaget at det hadde vært ofret alt for mye blod for hans skyld skal Sverdrup skal ha svart at «Nationen ei beklagede at der var </a:t>
            </a:r>
            <a:r>
              <a:rPr lang="nb-NO" sz="1200" kern="1200" baseline="0" dirty="0" err="1" smtClean="0">
                <a:solidFill>
                  <a:schemeClr val="tx1"/>
                </a:solidFill>
                <a:effectLst/>
                <a:latin typeface="+mn-lt"/>
                <a:ea typeface="+mn-ea"/>
                <a:cs typeface="+mn-cs"/>
              </a:rPr>
              <a:t>flydt</a:t>
            </a:r>
            <a:r>
              <a:rPr lang="nb-NO" sz="1200" kern="1200" baseline="0" dirty="0" smtClean="0">
                <a:solidFill>
                  <a:schemeClr val="tx1"/>
                </a:solidFill>
                <a:effectLst/>
                <a:latin typeface="+mn-lt"/>
                <a:ea typeface="+mn-ea"/>
                <a:cs typeface="+mn-cs"/>
              </a:rPr>
              <a:t> formeget, men </a:t>
            </a:r>
            <a:r>
              <a:rPr lang="nb-NO" sz="1200" kern="1200" baseline="0" dirty="0" err="1" smtClean="0">
                <a:solidFill>
                  <a:schemeClr val="tx1"/>
                </a:solidFill>
                <a:effectLst/>
                <a:latin typeface="+mn-lt"/>
                <a:ea typeface="+mn-ea"/>
                <a:cs typeface="+mn-cs"/>
              </a:rPr>
              <a:t>forlidet</a:t>
            </a:r>
            <a:r>
              <a:rPr lang="nb-NO" sz="1200" kern="1200" baseline="0" dirty="0" smtClean="0">
                <a:solidFill>
                  <a:schemeClr val="tx1"/>
                </a:solidFill>
                <a:effectLst/>
                <a:latin typeface="+mn-lt"/>
                <a:ea typeface="+mn-ea"/>
                <a:cs typeface="+mn-cs"/>
              </a:rPr>
              <a:t> Blod».</a:t>
            </a:r>
            <a:endParaRPr lang="nb-NO" sz="12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1" kern="1200" baseline="0" dirty="0" smtClean="0">
                <a:solidFill>
                  <a:schemeClr val="tx1"/>
                </a:solidFill>
                <a:effectLst/>
                <a:latin typeface="+mn-lt"/>
                <a:ea typeface="+mn-ea"/>
                <a:cs typeface="+mn-cs"/>
              </a:rPr>
              <a:t>Carl Johans fredsforslag</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0" kern="1200" baseline="0" dirty="0" smtClean="0">
                <a:solidFill>
                  <a:schemeClr val="tx1"/>
                </a:solidFill>
                <a:effectLst/>
                <a:latin typeface="+mn-lt"/>
                <a:ea typeface="+mn-ea"/>
                <a:cs typeface="+mn-cs"/>
              </a:rPr>
              <a:t>Allerede dagen før Langnes hadde Christian Frederik akseptert å gå i fredsforhandlinger på bakgrunn av Carl Johans overraskende og imøtekommende fredsforslag 7. august.</a:t>
            </a:r>
            <a:endParaRPr lang="nb-NO" sz="1200" b="0" kern="1200" dirty="0" smtClean="0">
              <a:solidFill>
                <a:schemeClr val="tx1"/>
              </a:solidFill>
              <a:effectLst/>
              <a:latin typeface="+mn-lt"/>
              <a:ea typeface="+mn-ea"/>
              <a:cs typeface="+mn-cs"/>
            </a:endParaRPr>
          </a:p>
          <a:p>
            <a:pPr marL="171450" lvl="0" indent="-171450">
              <a:buFont typeface="Arial" pitchFamily="34" charset="0"/>
              <a:buChar char="•"/>
            </a:pPr>
            <a:r>
              <a:rPr lang="nb-NO" sz="1200" kern="1200" baseline="0" dirty="0" smtClean="0">
                <a:solidFill>
                  <a:schemeClr val="tx1"/>
                </a:solidFill>
                <a:effectLst/>
                <a:latin typeface="+mn-lt"/>
                <a:ea typeface="+mn-ea"/>
                <a:cs typeface="+mn-cs"/>
              </a:rPr>
              <a:t>Historikeren Halvdan Koht sier at «Intet i hele 1814’s historie kommer </a:t>
            </a:r>
            <a:r>
              <a:rPr lang="nb-NO" sz="1200" kern="1200" baseline="0" dirty="0" err="1" smtClean="0">
                <a:solidFill>
                  <a:schemeClr val="tx1"/>
                </a:solidFill>
                <a:effectLst/>
                <a:latin typeface="+mn-lt"/>
                <a:ea typeface="+mn-ea"/>
                <a:cs typeface="+mn-cs"/>
              </a:rPr>
              <a:t>saa</a:t>
            </a:r>
            <a:r>
              <a:rPr lang="nb-NO" sz="1200" kern="1200" baseline="0" dirty="0" smtClean="0">
                <a:solidFill>
                  <a:schemeClr val="tx1"/>
                </a:solidFill>
                <a:effectLst/>
                <a:latin typeface="+mn-lt"/>
                <a:ea typeface="+mn-ea"/>
                <a:cs typeface="+mn-cs"/>
              </a:rPr>
              <a:t> forbløffende som dette tilbud».</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Grunnen til at fredstilbudet var så overraskende var at det kom på et tidspunkt da Sverige hadde et overbevisende overtak i krigen, men likevel var mye </a:t>
            </a:r>
            <a:r>
              <a:rPr lang="nb-NO" sz="1200" kern="1200" baseline="0" dirty="0" err="1" smtClean="0">
                <a:solidFill>
                  <a:schemeClr val="tx1"/>
                </a:solidFill>
                <a:effectLst/>
                <a:latin typeface="+mn-lt"/>
                <a:ea typeface="+mn-ea"/>
                <a:cs typeface="+mn-cs"/>
              </a:rPr>
              <a:t>gunstigere</a:t>
            </a:r>
            <a:r>
              <a:rPr lang="nb-NO" sz="1200" kern="1200" baseline="0" dirty="0" smtClean="0">
                <a:solidFill>
                  <a:schemeClr val="tx1"/>
                </a:solidFill>
                <a:effectLst/>
                <a:latin typeface="+mn-lt"/>
                <a:ea typeface="+mn-ea"/>
                <a:cs typeface="+mn-cs"/>
              </a:rPr>
              <a:t> for Norge enn noe annet forslag som til da hadde kommet fra svensk side.</a:t>
            </a:r>
          </a:p>
          <a:p>
            <a:pPr marL="171450" lvl="0" indent="-171450">
              <a:buFont typeface="Arial" pitchFamily="34" charset="0"/>
              <a:buChar char="•"/>
            </a:pPr>
            <a:r>
              <a:rPr lang="nb-NO" sz="1200" kern="1200" baseline="0" dirty="0" smtClean="0">
                <a:solidFill>
                  <a:schemeClr val="tx1"/>
                </a:solidFill>
                <a:effectLst/>
                <a:latin typeface="+mn-lt"/>
                <a:ea typeface="+mn-ea"/>
                <a:cs typeface="+mn-cs"/>
              </a:rPr>
              <a:t>Forklaringene på Carl Johans plutselige imøtekommenhet kan være mange, og flere virket sikkert sammen. Noen av de som er mulige er at:</a:t>
            </a:r>
          </a:p>
          <a:p>
            <a:pPr marL="628650" lvl="1" indent="-171450">
              <a:buFont typeface="Arial" pitchFamily="34" charset="0"/>
              <a:buChar char="•"/>
            </a:pPr>
            <a:r>
              <a:rPr lang="nb-NO" sz="1200" kern="1200" baseline="0" dirty="0" smtClean="0">
                <a:solidFill>
                  <a:schemeClr val="tx1"/>
                </a:solidFill>
                <a:effectLst/>
                <a:latin typeface="+mn-lt"/>
                <a:ea typeface="+mn-ea"/>
                <a:cs typeface="+mn-cs"/>
              </a:rPr>
              <a:t>Også for Sverige var krigen kostbar, og det var om å gjøre å gjøre krigen kort.</a:t>
            </a:r>
          </a:p>
          <a:p>
            <a:pPr marL="628650" lvl="1" indent="-171450">
              <a:buFont typeface="Arial" pitchFamily="34" charset="0"/>
              <a:buChar char="•"/>
            </a:pPr>
            <a:r>
              <a:rPr lang="nb-NO" sz="1200" kern="1200" baseline="0" dirty="0" smtClean="0">
                <a:solidFill>
                  <a:schemeClr val="tx1"/>
                </a:solidFill>
                <a:effectLst/>
                <a:latin typeface="+mn-lt"/>
                <a:ea typeface="+mn-ea"/>
                <a:cs typeface="+mn-cs"/>
              </a:rPr>
              <a:t>Stormaktene presset på for at han skulle avslutte krigen, blant annet fordi den store fredskonferansen i Wien skulle samles i oktober.</a:t>
            </a:r>
          </a:p>
          <a:p>
            <a:pPr marL="628650" lvl="1" indent="-171450">
              <a:buFont typeface="Arial" pitchFamily="34" charset="0"/>
              <a:buChar char="•"/>
            </a:pPr>
            <a:r>
              <a:rPr lang="nb-NO" sz="1200" kern="1200" baseline="0" dirty="0" smtClean="0">
                <a:solidFill>
                  <a:schemeClr val="tx1"/>
                </a:solidFill>
                <a:effectLst/>
                <a:latin typeface="+mn-lt"/>
                <a:ea typeface="+mn-ea"/>
                <a:cs typeface="+mn-cs"/>
              </a:rPr>
              <a:t>Han ønsket ikke at den nye svensk-norske unionen skulle begynne med for mye fiendskap mellom de to landene.</a:t>
            </a:r>
          </a:p>
          <a:p>
            <a:pPr marL="628650" lvl="1" indent="-171450">
              <a:buFont typeface="Arial" pitchFamily="34" charset="0"/>
              <a:buChar char="•"/>
            </a:pPr>
            <a:r>
              <a:rPr lang="nb-NO" sz="1200" kern="1200" baseline="0" dirty="0" smtClean="0">
                <a:solidFill>
                  <a:schemeClr val="tx1"/>
                </a:solidFill>
                <a:effectLst/>
                <a:latin typeface="+mn-lt"/>
                <a:ea typeface="+mn-ea"/>
                <a:cs typeface="+mn-cs"/>
              </a:rPr>
              <a:t>Etter å ha vært en stund i Norge og snakket med fremstående unionsvennlige nordmenn, som Carsten Tank, hadde han fått større forståelse for hvilke spørsmål som var viktigst for Norge</a:t>
            </a:r>
          </a:p>
          <a:p>
            <a:pPr marL="171450" lvl="0" indent="-171450">
              <a:buFont typeface="Arial" pitchFamily="34" charset="0"/>
              <a:buChar char="•"/>
            </a:pPr>
            <a:endParaRPr lang="nb-NO" sz="1200" b="0" kern="1200" dirty="0" smtClean="0">
              <a:solidFill>
                <a:schemeClr val="tx1"/>
              </a:solidFill>
              <a:effectLst/>
              <a:latin typeface="+mn-lt"/>
              <a:ea typeface="+mn-ea"/>
              <a:cs typeface="+mn-cs"/>
            </a:endParaRPr>
          </a:p>
          <a:p>
            <a:pPr marL="0" lvl="0" indent="0">
              <a:buFont typeface="Arial" pitchFamily="34" charset="0"/>
              <a:buNone/>
            </a:pPr>
            <a:r>
              <a:rPr lang="nb-NO" sz="1200" b="1" kern="1200" dirty="0" smtClean="0">
                <a:solidFill>
                  <a:schemeClr val="tx1"/>
                </a:solidFill>
                <a:effectLst/>
                <a:latin typeface="+mn-lt"/>
                <a:ea typeface="+mn-ea"/>
                <a:cs typeface="+mn-cs"/>
              </a:rPr>
              <a:t>Krigens</a:t>
            </a:r>
            <a:r>
              <a:rPr lang="nb-NO" sz="1200" b="1" kern="1200" baseline="0" dirty="0" smtClean="0">
                <a:solidFill>
                  <a:schemeClr val="tx1"/>
                </a:solidFill>
                <a:effectLst/>
                <a:latin typeface="+mn-lt"/>
                <a:ea typeface="+mn-ea"/>
                <a:cs typeface="+mn-cs"/>
              </a:rPr>
              <a:t> betydning?</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dirty="0" smtClean="0">
                <a:solidFill>
                  <a:schemeClr val="tx1"/>
                </a:solidFill>
              </a:rPr>
              <a:t>Var krigen nødvendig for å skaffe Christian Frederik og Norge en ærefull retrett?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dirty="0" smtClean="0">
                <a:solidFill>
                  <a:schemeClr val="tx1"/>
                </a:solidFill>
              </a:rPr>
              <a:t>Handlet det om å skaffe</a:t>
            </a:r>
            <a:r>
              <a:rPr lang="nb-NO" baseline="0" dirty="0" smtClean="0">
                <a:solidFill>
                  <a:schemeClr val="tx1"/>
                </a:solidFill>
              </a:rPr>
              <a:t> Norge et </a:t>
            </a:r>
            <a:r>
              <a:rPr lang="nb-NO" dirty="0" smtClean="0">
                <a:solidFill>
                  <a:schemeClr val="tx1"/>
                </a:solidFill>
              </a:rPr>
              <a:t>b</a:t>
            </a:r>
            <a:r>
              <a:rPr lang="nb-NO" b="0" dirty="0" smtClean="0">
                <a:solidFill>
                  <a:schemeClr val="tx1"/>
                </a:solidFill>
              </a:rPr>
              <a:t>edre utgangspunkt i forhandlingene om den</a:t>
            </a:r>
            <a:r>
              <a:rPr lang="nb-NO" b="0" baseline="0" dirty="0" smtClean="0">
                <a:solidFill>
                  <a:schemeClr val="tx1"/>
                </a:solidFill>
              </a:rPr>
              <a:t> nye unionen med Sverige?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b="0" baseline="0" dirty="0" smtClean="0">
                <a:solidFill>
                  <a:schemeClr val="tx1"/>
                </a:solidFill>
              </a:rPr>
              <a:t>Måtte Carl Johan erobre Norge for å befeste den svenske kongemaktens posisjon i den nye unionen med Norge?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b="0" baseline="0" dirty="0" smtClean="0">
                <a:solidFill>
                  <a:schemeClr val="tx1"/>
                </a:solidFill>
              </a:rPr>
              <a:t>Ville unionen mellom Norge og Sverige fra 1814 blitt annerledes uten krigen?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b="0" baseline="0" dirty="0" smtClean="0">
              <a:solidFill>
                <a:schemeClr val="tx1"/>
              </a:solidFill>
            </a:endParaRPr>
          </a:p>
          <a:p>
            <a:pPr marL="0" lvl="0" indent="0">
              <a:buFont typeface="Arial" pitchFamily="34" charset="0"/>
              <a:buNone/>
            </a:pPr>
            <a:endParaRPr lang="nb-NO" sz="1200" kern="1200" dirty="0" smtClean="0">
              <a:solidFill>
                <a:schemeClr val="tx1"/>
              </a:solidFill>
              <a:effectLst/>
              <a:latin typeface="+mn-lt"/>
              <a:ea typeface="+mn-ea"/>
              <a:cs typeface="+mn-cs"/>
            </a:endParaRPr>
          </a:p>
          <a:p>
            <a:pPr marL="0" lvl="0" indent="0">
              <a:buFont typeface="Arial" pitchFamily="34" charset="0"/>
              <a:buNone/>
            </a:pPr>
            <a:r>
              <a:rPr lang="nb-NO" sz="1200" b="1" kern="1200" dirty="0" smtClean="0">
                <a:solidFill>
                  <a:schemeClr val="tx1"/>
                </a:solidFill>
                <a:effectLst/>
                <a:latin typeface="+mn-lt"/>
                <a:ea typeface="+mn-ea"/>
                <a:cs typeface="+mn-cs"/>
              </a:rPr>
              <a:t>Bildet</a:t>
            </a:r>
            <a:r>
              <a:rPr lang="nb-NO" sz="1200" kern="1200" dirty="0" smtClean="0">
                <a:solidFill>
                  <a:schemeClr val="tx1"/>
                </a:solidFill>
                <a:effectLst/>
                <a:latin typeface="+mn-lt"/>
                <a:ea typeface="+mn-ea"/>
                <a:cs typeface="+mn-cs"/>
              </a:rPr>
              <a:t>:</a:t>
            </a:r>
            <a:r>
              <a:rPr lang="nb-NO" sz="1200" kern="1200" baseline="0" dirty="0" smtClean="0">
                <a:solidFill>
                  <a:schemeClr val="tx1"/>
                </a:solidFill>
                <a:effectLst/>
                <a:latin typeface="+mn-lt"/>
                <a:ea typeface="+mn-ea"/>
                <a:cs typeface="+mn-cs"/>
              </a:rPr>
              <a:t>  Slaget ved Langnes Skanse. Tegning av Andreas Bloch. </a:t>
            </a:r>
            <a:r>
              <a:rPr lang="nb-NO" sz="1200" kern="1200" baseline="0" smtClean="0">
                <a:solidFill>
                  <a:schemeClr val="tx1"/>
                </a:solidFill>
                <a:effectLst/>
                <a:latin typeface="+mn-lt"/>
                <a:ea typeface="+mn-ea"/>
                <a:cs typeface="+mn-cs"/>
              </a:rPr>
              <a:t>Nasjonalbiblioteket.</a:t>
            </a: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7F2EB5DD-119F-44DE-911C-8DA92DD57B8E}" type="slidenum">
              <a:rPr lang="en-US" smtClean="0"/>
              <a:t>31</a:t>
            </a:fld>
            <a:endParaRPr lang="en-US"/>
          </a:p>
        </p:txBody>
      </p:sp>
    </p:spTree>
    <p:extLst>
      <p:ext uri="{BB962C8B-B14F-4D97-AF65-F5344CB8AC3E}">
        <p14:creationId xmlns:p14="http://schemas.microsoft.com/office/powerpoint/2010/main" val="19510813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8" name="Picture 7" descr="PPTbilder_2-3.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36000" y="541386"/>
            <a:ext cx="508000" cy="5760000"/>
          </a:xfrm>
          <a:prstGeom prst="rect">
            <a:avLst/>
          </a:prstGeom>
          <a:effectLst>
            <a:outerShdw blurRad="127000" dir="2700000" algn="tl" rotWithShape="0">
              <a:srgbClr val="000000">
                <a:alpha val="43000"/>
              </a:srgbClr>
            </a:outerShdw>
          </a:effectLst>
        </p:spPr>
      </p:pic>
      <p:sp>
        <p:nvSpPr>
          <p:cNvPr id="2" name="Title 1"/>
          <p:cNvSpPr>
            <a:spLocks noGrp="1"/>
          </p:cNvSpPr>
          <p:nvPr>
            <p:ph type="ctrTitle"/>
          </p:nvPr>
        </p:nvSpPr>
        <p:spPr>
          <a:xfrm>
            <a:off x="2985740" y="1052736"/>
            <a:ext cx="5217394" cy="1470025"/>
          </a:xfrm>
        </p:spPr>
        <p:txBody>
          <a:bodyPr/>
          <a:lstStyle>
            <a:lvl1pPr algn="ctr">
              <a:defRPr sz="2800">
                <a:solidFill>
                  <a:schemeClr val="accent1"/>
                </a:solidFill>
              </a:defRPr>
            </a:lvl1pPr>
          </a:lstStyle>
          <a:p>
            <a:r>
              <a:rPr lang="nb-NO" noProof="0" dirty="0" err="1" smtClean="0"/>
              <a:t>Click</a:t>
            </a:r>
            <a:r>
              <a:rPr lang="nb-NO" noProof="0" dirty="0" smtClean="0"/>
              <a:t> to </a:t>
            </a:r>
            <a:r>
              <a:rPr lang="nb-NO" noProof="0" dirty="0" err="1" smtClean="0"/>
              <a:t>edit</a:t>
            </a:r>
            <a:r>
              <a:rPr lang="nb-NO" noProof="0" dirty="0" smtClean="0"/>
              <a:t> Master </a:t>
            </a:r>
            <a:r>
              <a:rPr lang="nb-NO" noProof="0" dirty="0" err="1" smtClean="0"/>
              <a:t>title</a:t>
            </a:r>
            <a:r>
              <a:rPr lang="nb-NO" noProof="0" dirty="0" smtClean="0"/>
              <a:t> style</a:t>
            </a:r>
            <a:endParaRPr lang="nb-NO" noProof="0" dirty="0"/>
          </a:p>
        </p:txBody>
      </p:sp>
      <p:sp>
        <p:nvSpPr>
          <p:cNvPr id="3" name="Subtitle 2"/>
          <p:cNvSpPr>
            <a:spLocks noGrp="1"/>
          </p:cNvSpPr>
          <p:nvPr>
            <p:ph type="subTitle" idx="1"/>
          </p:nvPr>
        </p:nvSpPr>
        <p:spPr>
          <a:xfrm>
            <a:off x="2985305" y="2684512"/>
            <a:ext cx="5212244" cy="1752600"/>
          </a:xfrm>
        </p:spPr>
        <p:txBody>
          <a:bodyPr>
            <a:normAutofit/>
          </a:bodyPr>
          <a:lstStyle>
            <a:lvl1pPr marL="0" indent="0" algn="ctr">
              <a:spcBef>
                <a:spcPts val="0"/>
              </a:spcBef>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noProof="0" dirty="0" err="1" smtClean="0"/>
              <a:t>Click</a:t>
            </a:r>
            <a:r>
              <a:rPr lang="nb-NO" noProof="0" dirty="0" smtClean="0"/>
              <a:t> to </a:t>
            </a:r>
            <a:r>
              <a:rPr lang="nb-NO" noProof="0" dirty="0" err="1" smtClean="0"/>
              <a:t>edit</a:t>
            </a:r>
            <a:r>
              <a:rPr lang="nb-NO" noProof="0" dirty="0" smtClean="0"/>
              <a:t> Master </a:t>
            </a:r>
            <a:r>
              <a:rPr lang="nb-NO" noProof="0" dirty="0" err="1" smtClean="0"/>
              <a:t>subtitle</a:t>
            </a:r>
            <a:r>
              <a:rPr lang="nb-NO" noProof="0" dirty="0" smtClean="0"/>
              <a:t> style</a:t>
            </a:r>
            <a:endParaRPr lang="nb-NO" noProof="0" dirty="0"/>
          </a:p>
        </p:txBody>
      </p:sp>
      <p:pic>
        <p:nvPicPr>
          <p:cNvPr id="9" name="Picture 8"/>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541386"/>
            <a:ext cx="2533280" cy="5760000"/>
          </a:xfrm>
          <a:prstGeom prst="rect">
            <a:avLst/>
          </a:prstGeom>
          <a:effectLst>
            <a:outerShdw blurRad="127000" dir="2700000" algn="tl" rotWithShape="0">
              <a:srgbClr val="000000">
                <a:alpha val="43000"/>
              </a:srgbClr>
            </a:outerShdw>
          </a:effectLst>
        </p:spPr>
      </p:pic>
      <p:pic>
        <p:nvPicPr>
          <p:cNvPr id="10" name="Picture 9" descr="GJ2014_Hovedlogo_solv_RGB_large.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02032" y="4557147"/>
            <a:ext cx="2184810" cy="1192396"/>
          </a:xfrm>
          <a:prstGeom prst="rect">
            <a:avLst/>
          </a:prstGeom>
        </p:spPr>
      </p:pic>
    </p:spTree>
    <p:extLst>
      <p:ext uri="{BB962C8B-B14F-4D97-AF65-F5344CB8AC3E}">
        <p14:creationId xmlns:p14="http://schemas.microsoft.com/office/powerpoint/2010/main" val="51272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killeslide">
    <p:spTree>
      <p:nvGrpSpPr>
        <p:cNvPr id="1" name=""/>
        <p:cNvGrpSpPr/>
        <p:nvPr/>
      </p:nvGrpSpPr>
      <p:grpSpPr>
        <a:xfrm>
          <a:off x="0" y="0"/>
          <a:ext cx="0" cy="0"/>
          <a:chOff x="0" y="0"/>
          <a:chExt cx="0" cy="0"/>
        </a:xfrm>
      </p:grpSpPr>
      <p:sp>
        <p:nvSpPr>
          <p:cNvPr id="2" name="Title 1"/>
          <p:cNvSpPr>
            <a:spLocks noGrp="1"/>
          </p:cNvSpPr>
          <p:nvPr>
            <p:ph type="ctrTitle"/>
          </p:nvPr>
        </p:nvSpPr>
        <p:spPr>
          <a:xfrm>
            <a:off x="3380679" y="1111274"/>
            <a:ext cx="4672710" cy="2328839"/>
          </a:xfrm>
        </p:spPr>
        <p:txBody>
          <a:bodyPr anchor="ctr" anchorCtr="0"/>
          <a:lstStyle>
            <a:lvl1pPr algn="ctr">
              <a:defRPr sz="2800">
                <a:solidFill>
                  <a:schemeClr val="accent1"/>
                </a:solidFill>
              </a:defRPr>
            </a:lvl1pPr>
          </a:lstStyle>
          <a:p>
            <a:r>
              <a:rPr lang="nb-NO" noProof="0" dirty="0" err="1" smtClean="0"/>
              <a:t>Click</a:t>
            </a:r>
            <a:r>
              <a:rPr lang="nb-NO" noProof="0" dirty="0" smtClean="0"/>
              <a:t> to </a:t>
            </a:r>
            <a:r>
              <a:rPr lang="nb-NO" noProof="0" dirty="0" err="1" smtClean="0"/>
              <a:t>edit</a:t>
            </a:r>
            <a:r>
              <a:rPr lang="nb-NO" noProof="0" dirty="0" smtClean="0"/>
              <a:t> Master </a:t>
            </a:r>
            <a:r>
              <a:rPr lang="nb-NO" noProof="0" dirty="0" err="1" smtClean="0"/>
              <a:t>title</a:t>
            </a:r>
            <a:r>
              <a:rPr lang="nb-NO" noProof="0" dirty="0" smtClean="0"/>
              <a:t> style</a:t>
            </a:r>
            <a:endParaRPr lang="nb-NO" noProof="0" dirty="0"/>
          </a:p>
        </p:txBody>
      </p:sp>
      <p:pic>
        <p:nvPicPr>
          <p:cNvPr id="6" name="Picture 5" descr="GJ2014_Hovedlogo_solv_RGB_larg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24629" y="4082867"/>
            <a:ext cx="2184810" cy="1192396"/>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8337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smtClean="0"/>
              <a:t>Click to edit Master title style</a:t>
            </a:r>
            <a:endParaRPr lang="nb-NO" noProof="0"/>
          </a:p>
        </p:txBody>
      </p:sp>
      <p:sp>
        <p:nvSpPr>
          <p:cNvPr id="3" name="Content Placeholder 2"/>
          <p:cNvSpPr>
            <a:spLocks noGrp="1"/>
          </p:cNvSpPr>
          <p:nvPr>
            <p:ph idx="1"/>
          </p:nvPr>
        </p:nvSpPr>
        <p:spPr/>
        <p:txBody>
          <a:body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5" name="Footer Placeholder 4"/>
          <p:cNvSpPr>
            <a:spLocks noGrp="1"/>
          </p:cNvSpPr>
          <p:nvPr>
            <p:ph type="ftr" sz="quarter" idx="11"/>
          </p:nvPr>
        </p:nvSpPr>
        <p:spPr/>
        <p:txBody>
          <a:bodyPr/>
          <a:lstStyle/>
          <a:p>
            <a:r>
              <a:rPr lang="nb-NO" noProof="0" smtClean="0"/>
              <a:t>Presentasjon</a:t>
            </a:r>
            <a:endParaRPr lang="nb-NO" noProof="0"/>
          </a:p>
        </p:txBody>
      </p:sp>
      <p:sp>
        <p:nvSpPr>
          <p:cNvPr id="6" name="Slide Number Placeholder 5"/>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3240888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smtClean="0"/>
              <a:t>Click to edit Master title style</a:t>
            </a:r>
            <a:endParaRPr lang="nb-NO" noProof="0"/>
          </a:p>
        </p:txBody>
      </p:sp>
      <p:sp>
        <p:nvSpPr>
          <p:cNvPr id="3" name="Content Placeholder 2"/>
          <p:cNvSpPr>
            <a:spLocks noGrp="1"/>
          </p:cNvSpPr>
          <p:nvPr>
            <p:ph idx="1"/>
          </p:nvPr>
        </p:nvSpPr>
        <p:spPr/>
        <p:txBody>
          <a:bodyPr/>
          <a:lstStyle>
            <a:lvl1pPr marL="268288" indent="-268288">
              <a:buClr>
                <a:schemeClr val="accent2"/>
              </a:buClr>
              <a:buFont typeface="Arial" pitchFamily="34" charset="0"/>
              <a:buChar char="•"/>
              <a:defRPr/>
            </a:lvl1pPr>
            <a:lvl2pPr marL="536575" indent="-268288">
              <a:defRPr/>
            </a:lvl2pPr>
            <a:lvl3pPr marL="803275" indent="-266700">
              <a:defRPr/>
            </a:lvl3p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5" name="Footer Placeholder 4"/>
          <p:cNvSpPr>
            <a:spLocks noGrp="1"/>
          </p:cNvSpPr>
          <p:nvPr>
            <p:ph type="ftr" sz="quarter" idx="11"/>
          </p:nvPr>
        </p:nvSpPr>
        <p:spPr/>
        <p:txBody>
          <a:bodyPr/>
          <a:lstStyle/>
          <a:p>
            <a:r>
              <a:rPr lang="nb-NO" noProof="0" smtClean="0"/>
              <a:t>Presentasjon</a:t>
            </a:r>
            <a:endParaRPr lang="nb-NO" noProof="0"/>
          </a:p>
        </p:txBody>
      </p:sp>
      <p:sp>
        <p:nvSpPr>
          <p:cNvPr id="6" name="Slide Number Placeholder 5"/>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5611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smtClean="0"/>
              <a:t>Click to edit Master title style</a:t>
            </a:r>
            <a:endParaRPr lang="nb-NO" noProof="0"/>
          </a:p>
        </p:txBody>
      </p:sp>
      <p:sp>
        <p:nvSpPr>
          <p:cNvPr id="3" name="Content Placeholder 2"/>
          <p:cNvSpPr>
            <a:spLocks noGrp="1"/>
          </p:cNvSpPr>
          <p:nvPr>
            <p:ph sz="half" idx="1"/>
          </p:nvPr>
        </p:nvSpPr>
        <p:spPr>
          <a:xfrm>
            <a:off x="395536" y="1700809"/>
            <a:ext cx="4038600" cy="432048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4" name="Content Placeholder 3"/>
          <p:cNvSpPr>
            <a:spLocks noGrp="1"/>
          </p:cNvSpPr>
          <p:nvPr>
            <p:ph sz="half" idx="2"/>
          </p:nvPr>
        </p:nvSpPr>
        <p:spPr>
          <a:xfrm>
            <a:off x="4648200" y="1700809"/>
            <a:ext cx="4038600" cy="432048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6" name="Footer Placeholder 5"/>
          <p:cNvSpPr>
            <a:spLocks noGrp="1"/>
          </p:cNvSpPr>
          <p:nvPr>
            <p:ph type="ftr" sz="quarter" idx="11"/>
          </p:nvPr>
        </p:nvSpPr>
        <p:spPr/>
        <p:txBody>
          <a:bodyPr/>
          <a:lstStyle/>
          <a:p>
            <a:r>
              <a:rPr lang="nb-NO" noProof="0" smtClean="0"/>
              <a:t>Presentasjon</a:t>
            </a:r>
            <a:endParaRPr lang="nb-NO" noProof="0"/>
          </a:p>
        </p:txBody>
      </p:sp>
      <p:sp>
        <p:nvSpPr>
          <p:cNvPr id="7" name="Slide Number Placeholder 6"/>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410893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noProof="0" smtClean="0"/>
              <a:t>Click to edit Master title style</a:t>
            </a:r>
            <a:endParaRPr lang="nb-NO" noProof="0"/>
          </a:p>
        </p:txBody>
      </p:sp>
      <p:sp>
        <p:nvSpPr>
          <p:cNvPr id="3" name="Text Placeholder 2"/>
          <p:cNvSpPr>
            <a:spLocks noGrp="1"/>
          </p:cNvSpPr>
          <p:nvPr>
            <p:ph type="body" idx="1"/>
          </p:nvPr>
        </p:nvSpPr>
        <p:spPr>
          <a:xfrm>
            <a:off x="395536" y="1628800"/>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noProof="0" smtClean="0"/>
              <a:t>Click to edit Master text styles</a:t>
            </a:r>
          </a:p>
        </p:txBody>
      </p:sp>
      <p:sp>
        <p:nvSpPr>
          <p:cNvPr id="4" name="Content Placeholder 3"/>
          <p:cNvSpPr>
            <a:spLocks noGrp="1"/>
          </p:cNvSpPr>
          <p:nvPr>
            <p:ph sz="half" idx="2"/>
          </p:nvPr>
        </p:nvSpPr>
        <p:spPr>
          <a:xfrm>
            <a:off x="395536" y="2348880"/>
            <a:ext cx="4040188" cy="367240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5" name="Text Placeholder 4"/>
          <p:cNvSpPr>
            <a:spLocks noGrp="1"/>
          </p:cNvSpPr>
          <p:nvPr>
            <p:ph type="body" sz="quarter" idx="3"/>
          </p:nvPr>
        </p:nvSpPr>
        <p:spPr>
          <a:xfrm>
            <a:off x="4645025" y="1628800"/>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noProof="0" smtClean="0"/>
              <a:t>Click to edit Master text styles</a:t>
            </a:r>
          </a:p>
        </p:txBody>
      </p:sp>
      <p:sp>
        <p:nvSpPr>
          <p:cNvPr id="6" name="Content Placeholder 5"/>
          <p:cNvSpPr>
            <a:spLocks noGrp="1"/>
          </p:cNvSpPr>
          <p:nvPr>
            <p:ph sz="quarter" idx="4"/>
          </p:nvPr>
        </p:nvSpPr>
        <p:spPr>
          <a:xfrm>
            <a:off x="4645025" y="2348880"/>
            <a:ext cx="4041775" cy="367240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noProof="0" smtClean="0"/>
              <a:t>Click to edit Master text styles</a:t>
            </a:r>
          </a:p>
          <a:p>
            <a:pPr lvl="1"/>
            <a:r>
              <a:rPr lang="nb-NO" noProof="0" smtClean="0"/>
              <a:t>Second level</a:t>
            </a:r>
          </a:p>
          <a:p>
            <a:pPr lvl="2"/>
            <a:r>
              <a:rPr lang="nb-NO" noProof="0" smtClean="0"/>
              <a:t>Third level</a:t>
            </a:r>
          </a:p>
        </p:txBody>
      </p:sp>
      <p:sp>
        <p:nvSpPr>
          <p:cNvPr id="8" name="Footer Placeholder 7"/>
          <p:cNvSpPr>
            <a:spLocks noGrp="1"/>
          </p:cNvSpPr>
          <p:nvPr>
            <p:ph type="ftr" sz="quarter" idx="11"/>
          </p:nvPr>
        </p:nvSpPr>
        <p:spPr/>
        <p:txBody>
          <a:bodyPr/>
          <a:lstStyle/>
          <a:p>
            <a:r>
              <a:rPr lang="nb-NO" noProof="0" smtClean="0"/>
              <a:t>Presentasjon</a:t>
            </a:r>
            <a:endParaRPr lang="nb-NO" noProof="0"/>
          </a:p>
        </p:txBody>
      </p:sp>
      <p:sp>
        <p:nvSpPr>
          <p:cNvPr id="9" name="Slide Number Placeholder 8"/>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103871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smtClean="0"/>
              <a:t>Click to edit Master title style</a:t>
            </a:r>
            <a:endParaRPr lang="nb-NO" noProof="0"/>
          </a:p>
        </p:txBody>
      </p:sp>
      <p:sp>
        <p:nvSpPr>
          <p:cNvPr id="4" name="Footer Placeholder 3"/>
          <p:cNvSpPr>
            <a:spLocks noGrp="1"/>
          </p:cNvSpPr>
          <p:nvPr>
            <p:ph type="ftr" sz="quarter" idx="11"/>
          </p:nvPr>
        </p:nvSpPr>
        <p:spPr/>
        <p:txBody>
          <a:bodyPr/>
          <a:lstStyle/>
          <a:p>
            <a:r>
              <a:rPr lang="nb-NO" noProof="0" dirty="0" smtClean="0"/>
              <a:t>Presentasjon</a:t>
            </a:r>
            <a:endParaRPr lang="nb-NO" noProof="0" dirty="0"/>
          </a:p>
        </p:txBody>
      </p:sp>
      <p:sp>
        <p:nvSpPr>
          <p:cNvPr id="5" name="Slide Number Placeholder 4"/>
          <p:cNvSpPr>
            <a:spLocks noGrp="1"/>
          </p:cNvSpPr>
          <p:nvPr>
            <p:ph type="sldNum" sz="quarter" idx="12"/>
          </p:nvPr>
        </p:nvSpPr>
        <p:spPr/>
        <p:txBody>
          <a:bodyPr/>
          <a:lstStyle/>
          <a:p>
            <a:r>
              <a:rPr lang="nb-NO" noProof="0" smtClean="0"/>
              <a:t>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179932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noProof="0" smtClean="0"/>
              <a:t>Presentasjon</a:t>
            </a:r>
            <a:endParaRPr lang="nb-NO" noProof="0"/>
          </a:p>
        </p:txBody>
      </p:sp>
      <p:sp>
        <p:nvSpPr>
          <p:cNvPr id="4" name="Slide Number Placeholder 3"/>
          <p:cNvSpPr>
            <a:spLocks noGrp="1"/>
          </p:cNvSpPr>
          <p:nvPr>
            <p:ph type="sldNum" sz="quarter" idx="12"/>
          </p:nvPr>
        </p:nvSpPr>
        <p:spPr/>
        <p:txBody>
          <a:bodyPr/>
          <a:lstStyle/>
          <a:p>
            <a:r>
              <a:rPr lang="nb-NO" noProof="0" smtClean="0"/>
              <a:t>Side </a:t>
            </a:r>
            <a:fld id="{C3827F7F-84BE-4B60-A40A-EE1575E5BB62}" type="slidenum">
              <a:rPr lang="nb-NO" noProof="0" smtClean="0">
                <a:solidFill>
                  <a:schemeClr val="accent2"/>
                </a:solidFill>
              </a:rPr>
              <a:pPr/>
              <a:t>‹#›</a:t>
            </a:fld>
            <a:endParaRPr lang="nb-NO" noProof="0">
              <a:solidFill>
                <a:schemeClr val="accent2"/>
              </a:solidFill>
            </a:endParaRPr>
          </a:p>
        </p:txBody>
      </p:sp>
    </p:spTree>
    <p:extLst>
      <p:ext uri="{BB962C8B-B14F-4D97-AF65-F5344CB8AC3E}">
        <p14:creationId xmlns:p14="http://schemas.microsoft.com/office/powerpoint/2010/main" val="149958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4848" y="274638"/>
            <a:ext cx="8301608" cy="1066130"/>
          </a:xfrm>
          <a:prstGeom prst="rect">
            <a:avLst/>
          </a:prstGeom>
        </p:spPr>
        <p:txBody>
          <a:bodyPr vert="horz" lIns="72000" tIns="72000" rIns="72000" bIns="72000" rtlCol="0" anchor="b" anchorCtr="0">
            <a:noAutofit/>
          </a:bodyPr>
          <a:lstStyle/>
          <a:p>
            <a:r>
              <a:rPr lang="nb-NO" noProof="0" smtClean="0"/>
              <a:t>Click to edit Master title style</a:t>
            </a:r>
            <a:endParaRPr lang="nb-NO" noProof="0"/>
          </a:p>
        </p:txBody>
      </p:sp>
      <p:sp>
        <p:nvSpPr>
          <p:cNvPr id="3" name="Text Placeholder 2"/>
          <p:cNvSpPr>
            <a:spLocks noGrp="1"/>
          </p:cNvSpPr>
          <p:nvPr>
            <p:ph type="body" idx="1"/>
          </p:nvPr>
        </p:nvSpPr>
        <p:spPr>
          <a:xfrm>
            <a:off x="374848" y="1711349"/>
            <a:ext cx="8301608" cy="4309939"/>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endParaRPr lang="nb-NO" noProof="0"/>
          </a:p>
        </p:txBody>
      </p:sp>
      <p:sp>
        <p:nvSpPr>
          <p:cNvPr id="6" name="Slide Number Placeholder 5"/>
          <p:cNvSpPr>
            <a:spLocks noGrp="1"/>
          </p:cNvSpPr>
          <p:nvPr>
            <p:ph type="sldNum" sz="quarter" idx="4"/>
          </p:nvPr>
        </p:nvSpPr>
        <p:spPr>
          <a:xfrm>
            <a:off x="7740352" y="6138752"/>
            <a:ext cx="946448" cy="365125"/>
          </a:xfrm>
          <a:prstGeom prst="rect">
            <a:avLst/>
          </a:prstGeom>
        </p:spPr>
        <p:txBody>
          <a:bodyPr vert="horz" lIns="91440" tIns="45720" rIns="91440" bIns="45720" rtlCol="0" anchor="ctr"/>
          <a:lstStyle>
            <a:lvl1pPr algn="r">
              <a:defRPr sz="1000">
                <a:solidFill>
                  <a:schemeClr val="tx1">
                    <a:tint val="75000"/>
                  </a:schemeClr>
                </a:solidFill>
                <a:latin typeface="Georgia" pitchFamily="18" charset="0"/>
              </a:defRPr>
            </a:lvl1pPr>
          </a:lstStyle>
          <a:p>
            <a:r>
              <a:rPr lang="nb-NO" smtClean="0"/>
              <a:t>  Side </a:t>
            </a:r>
            <a:fld id="{C3827F7F-84BE-4B60-A40A-EE1575E5BB62}" type="slidenum">
              <a:rPr lang="nb-NO" smtClean="0">
                <a:solidFill>
                  <a:schemeClr val="accent2"/>
                </a:solidFill>
              </a:rPr>
              <a:pPr/>
              <a:t>‹#›</a:t>
            </a:fld>
            <a:endParaRPr lang="nb-NO">
              <a:solidFill>
                <a:schemeClr val="accent2"/>
              </a:solidFill>
            </a:endParaRPr>
          </a:p>
        </p:txBody>
      </p:sp>
      <p:sp>
        <p:nvSpPr>
          <p:cNvPr id="5" name="Footer Placeholder 4"/>
          <p:cNvSpPr>
            <a:spLocks noGrp="1"/>
          </p:cNvSpPr>
          <p:nvPr>
            <p:ph type="ftr" sz="quarter" idx="3"/>
          </p:nvPr>
        </p:nvSpPr>
        <p:spPr>
          <a:xfrm>
            <a:off x="4788024" y="6138752"/>
            <a:ext cx="2895600" cy="365125"/>
          </a:xfrm>
          <a:prstGeom prst="rect">
            <a:avLst/>
          </a:prstGeom>
        </p:spPr>
        <p:txBody>
          <a:bodyPr vert="horz" lIns="91440" tIns="45720" rIns="91440" bIns="45720" rtlCol="0" anchor="ctr"/>
          <a:lstStyle>
            <a:lvl1pPr algn="r">
              <a:defRPr sz="1000">
                <a:solidFill>
                  <a:schemeClr val="tx1">
                    <a:tint val="75000"/>
                  </a:schemeClr>
                </a:solidFill>
                <a:latin typeface="Georgia" pitchFamily="18" charset="0"/>
              </a:defRPr>
            </a:lvl1pPr>
          </a:lstStyle>
          <a:p>
            <a:r>
              <a:rPr lang="nb-NO" smtClean="0"/>
              <a:t>Presentasjon</a:t>
            </a:r>
            <a:endParaRPr lang="nb-NO"/>
          </a:p>
        </p:txBody>
      </p:sp>
      <p:pic>
        <p:nvPicPr>
          <p:cNvPr id="4" name="Picture 3" descr="GJ2014_Logo_solv_vstilt_RGB_large.png"/>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374848" y="6226661"/>
            <a:ext cx="1387358" cy="301978"/>
          </a:xfrm>
          <a:prstGeom prst="rect">
            <a:avLst/>
          </a:prstGeom>
        </p:spPr>
      </p:pic>
    </p:spTree>
    <p:extLst>
      <p:ext uri="{BB962C8B-B14F-4D97-AF65-F5344CB8AC3E}">
        <p14:creationId xmlns:p14="http://schemas.microsoft.com/office/powerpoint/2010/main" val="3414611201"/>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50" r:id="rId3"/>
    <p:sldLayoutId id="2147483661" r:id="rId4"/>
    <p:sldLayoutId id="2147483652" r:id="rId5"/>
    <p:sldLayoutId id="2147483653" r:id="rId6"/>
    <p:sldLayoutId id="2147483654" r:id="rId7"/>
    <p:sldLayoutId id="2147483655"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ct val="100000"/>
        </a:lnSpc>
        <a:spcBef>
          <a:spcPct val="0"/>
        </a:spcBef>
        <a:buNone/>
        <a:defRPr sz="2800" b="0" kern="1200" cap="all" baseline="0">
          <a:solidFill>
            <a:schemeClr val="accent1"/>
          </a:solidFill>
          <a:latin typeface="Georgia" pitchFamily="18" charset="0"/>
          <a:ea typeface="+mj-ea"/>
          <a:cs typeface="+mj-cs"/>
        </a:defRPr>
      </a:lvl1pPr>
    </p:titleStyle>
    <p:bodyStyle>
      <a:lvl1pPr marL="0" indent="0" algn="l" defTabSz="914400" rtl="0" eaLnBrk="1" latinLnBrk="0" hangingPunct="1">
        <a:lnSpc>
          <a:spcPct val="100000"/>
        </a:lnSpc>
        <a:spcBef>
          <a:spcPts val="1200"/>
        </a:spcBef>
        <a:buFont typeface="Arial" pitchFamily="34" charset="0"/>
        <a:buNone/>
        <a:defRPr sz="2400" kern="1200">
          <a:solidFill>
            <a:schemeClr val="accent1"/>
          </a:solidFill>
          <a:latin typeface="Georgia" pitchFamily="18" charset="0"/>
          <a:ea typeface="+mn-ea"/>
          <a:cs typeface="+mn-cs"/>
        </a:defRPr>
      </a:lvl1pPr>
      <a:lvl2pPr marL="182563" indent="-182563" algn="l" defTabSz="914400" rtl="0" eaLnBrk="1" latinLnBrk="0" hangingPunct="1">
        <a:lnSpc>
          <a:spcPct val="100000"/>
        </a:lnSpc>
        <a:spcBef>
          <a:spcPts val="0"/>
        </a:spcBef>
        <a:buClr>
          <a:schemeClr val="accent2"/>
        </a:buClr>
        <a:buFont typeface="Arial" pitchFamily="34" charset="0"/>
        <a:buChar char="•"/>
        <a:defRPr sz="2000" kern="1200">
          <a:solidFill>
            <a:schemeClr val="accent1"/>
          </a:solidFill>
          <a:latin typeface="Georgia" pitchFamily="18" charset="0"/>
          <a:ea typeface="+mn-ea"/>
          <a:cs typeface="+mn-cs"/>
        </a:defRPr>
      </a:lvl2pPr>
      <a:lvl3pPr marL="450850" indent="-268288" algn="l" defTabSz="914400" rtl="0" eaLnBrk="1" latinLnBrk="0" hangingPunct="1">
        <a:lnSpc>
          <a:spcPct val="100000"/>
        </a:lnSpc>
        <a:spcBef>
          <a:spcPts val="0"/>
        </a:spcBef>
        <a:buClr>
          <a:schemeClr val="accent2"/>
        </a:buClr>
        <a:buFont typeface="Arial" pitchFamily="34" charset="0"/>
        <a:buChar char="‒"/>
        <a:defRPr sz="1800" kern="1200">
          <a:solidFill>
            <a:schemeClr val="accent1"/>
          </a:solidFill>
          <a:latin typeface="Georg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aramond"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aramond"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sz="7200" dirty="0" smtClean="0"/>
              <a:t>1814</a:t>
            </a:r>
            <a:r>
              <a:rPr lang="nb-NO" dirty="0" smtClean="0"/>
              <a:t/>
            </a:r>
            <a:br>
              <a:rPr lang="nb-NO" dirty="0" smtClean="0"/>
            </a:br>
            <a:endParaRPr lang="en-US" dirty="0"/>
          </a:p>
        </p:txBody>
      </p:sp>
      <p:sp>
        <p:nvSpPr>
          <p:cNvPr id="3" name="Subtitle 2"/>
          <p:cNvSpPr>
            <a:spLocks noGrp="1"/>
          </p:cNvSpPr>
          <p:nvPr>
            <p:ph type="subTitle" idx="1"/>
          </p:nvPr>
        </p:nvSpPr>
        <p:spPr/>
        <p:txBody>
          <a:bodyPr/>
          <a:lstStyle/>
          <a:p>
            <a:endParaRPr lang="nb-NO" dirty="0" smtClean="0"/>
          </a:p>
        </p:txBody>
      </p:sp>
    </p:spTree>
    <p:extLst>
      <p:ext uri="{BB962C8B-B14F-4D97-AF65-F5344CB8AC3E}">
        <p14:creationId xmlns:p14="http://schemas.microsoft.com/office/powerpoint/2010/main" val="119835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Det store ved 1814</a:t>
            </a:r>
            <a:endParaRPr lang="nb-NO" dirty="0"/>
          </a:p>
        </p:txBody>
      </p:sp>
      <p:sp>
        <p:nvSpPr>
          <p:cNvPr id="6" name="Content Placeholder 5"/>
          <p:cNvSpPr>
            <a:spLocks noGrp="1"/>
          </p:cNvSpPr>
          <p:nvPr>
            <p:ph idx="1"/>
          </p:nvPr>
        </p:nvSpPr>
        <p:spPr/>
        <p:txBody>
          <a:bodyPr>
            <a:normAutofit/>
          </a:bodyPr>
          <a:lstStyle/>
          <a:p>
            <a:pPr lvl="1"/>
            <a:endParaRPr lang="en-US" dirty="0" smtClean="0"/>
          </a:p>
        </p:txBody>
      </p:sp>
      <p:sp>
        <p:nvSpPr>
          <p:cNvPr id="2" name="Footer Placeholder 1"/>
          <p:cNvSpPr>
            <a:spLocks noGrp="1"/>
          </p:cNvSpPr>
          <p:nvPr>
            <p:ph type="ftr" sz="quarter" idx="11"/>
          </p:nvPr>
        </p:nvSpPr>
        <p:spPr/>
        <p:txBody>
          <a:bodyPr/>
          <a:lstStyle/>
          <a:p>
            <a:r>
              <a:rPr lang="en-US" dirty="0" err="1" smtClean="0"/>
              <a:t>Presentasjon</a:t>
            </a:r>
            <a:endParaRPr lang="en-US"/>
          </a:p>
        </p:txBody>
      </p:sp>
      <p:sp>
        <p:nvSpPr>
          <p:cNvPr id="8" name="Slide Number Placeholder 7"/>
          <p:cNvSpPr>
            <a:spLocks noGrp="1"/>
          </p:cNvSpPr>
          <p:nvPr>
            <p:ph type="sldNum" sz="quarter" idx="12"/>
          </p:nvPr>
        </p:nvSpPr>
        <p:spPr/>
        <p:txBody>
          <a:bodyPr/>
          <a:lstStyle/>
          <a:p>
            <a:r>
              <a:rPr lang="en-US" smtClean="0"/>
              <a:t> Side </a:t>
            </a:r>
            <a:fld id="{C3827F7F-84BE-4B60-A40A-EE1575E5BB62}" type="slidenum">
              <a:rPr lang="en-US" smtClean="0">
                <a:solidFill>
                  <a:schemeClr val="accent2"/>
                </a:solidFill>
              </a:rPr>
              <a:pPr/>
              <a:t>2</a:t>
            </a:fld>
            <a:endParaRPr lang="en-US" dirty="0">
              <a:solidFill>
                <a:schemeClr val="accent2"/>
              </a:solidFill>
            </a:endParaRP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960" y="1474745"/>
            <a:ext cx="6598920" cy="4641678"/>
          </a:xfrm>
          <a:prstGeom prst="rect">
            <a:avLst/>
          </a:prstGeom>
          <a:ln>
            <a:noFill/>
          </a:ln>
          <a:effectLst>
            <a:outerShdw blurRad="292100" dist="76200" dir="2700000" algn="tl" rotWithShape="0">
              <a:srgbClr val="333333">
                <a:alpha val="65000"/>
              </a:srgbClr>
            </a:outerShdw>
          </a:effectLst>
        </p:spPr>
      </p:pic>
    </p:spTree>
    <p:extLst>
      <p:ext uri="{BB962C8B-B14F-4D97-AF65-F5344CB8AC3E}">
        <p14:creationId xmlns:p14="http://schemas.microsoft.com/office/powerpoint/2010/main" val="10072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smtClean="0"/>
              <a:t>Hvorfor 1814 – i 1814?</a:t>
            </a:r>
            <a:endParaRPr lang="nb-NO" dirty="0"/>
          </a:p>
        </p:txBody>
      </p:sp>
      <p:sp>
        <p:nvSpPr>
          <p:cNvPr id="6" name="Content Placeholder 5"/>
          <p:cNvSpPr>
            <a:spLocks noGrp="1"/>
          </p:cNvSpPr>
          <p:nvPr>
            <p:ph sz="half" idx="1"/>
          </p:nvPr>
        </p:nvSpPr>
        <p:spPr/>
        <p:txBody>
          <a:bodyPr>
            <a:normAutofit/>
          </a:bodyPr>
          <a:lstStyle/>
          <a:p>
            <a:pPr marL="0" indent="0">
              <a:buNone/>
            </a:pPr>
            <a:r>
              <a:rPr lang="nb-NO" dirty="0" smtClean="0"/>
              <a:t>Omveltningene i 1814 ble utløst av samvirkende årsaker:</a:t>
            </a:r>
          </a:p>
          <a:p>
            <a:r>
              <a:rPr lang="nb-NO" dirty="0" smtClean="0"/>
              <a:t>Verden: Frihetsideer og storpolitikk</a:t>
            </a:r>
          </a:p>
          <a:p>
            <a:r>
              <a:rPr lang="nb-NO" dirty="0" smtClean="0"/>
              <a:t>Norden: Krig, nødsår og </a:t>
            </a:r>
            <a:r>
              <a:rPr lang="nb-NO" dirty="0"/>
              <a:t>s</a:t>
            </a:r>
            <a:r>
              <a:rPr lang="nb-NO" dirty="0" smtClean="0"/>
              <a:t>vensk ønske om Norge </a:t>
            </a:r>
          </a:p>
          <a:p>
            <a:r>
              <a:rPr lang="nb-NO" dirty="0" smtClean="0"/>
              <a:t>Norge: Økende norsk selvbevissthet og indre misnøye</a:t>
            </a:r>
            <a:endParaRPr lang="nb-NO" dirty="0"/>
          </a:p>
        </p:txBody>
      </p:sp>
      <p:sp>
        <p:nvSpPr>
          <p:cNvPr id="2" name="Footer Placeholder 1"/>
          <p:cNvSpPr>
            <a:spLocks noGrp="1"/>
          </p:cNvSpPr>
          <p:nvPr>
            <p:ph type="ftr" sz="quarter" idx="11"/>
          </p:nvPr>
        </p:nvSpPr>
        <p:spPr/>
        <p:txBody>
          <a:bodyPr/>
          <a:lstStyle/>
          <a:p>
            <a:r>
              <a:rPr lang="en-US" smtClean="0"/>
              <a:t>Presentasjon</a:t>
            </a:r>
            <a:endParaRPr lang="en-US"/>
          </a:p>
        </p:txBody>
      </p:sp>
      <p:sp>
        <p:nvSpPr>
          <p:cNvPr id="7" name="Slide Number Placeholder 6"/>
          <p:cNvSpPr>
            <a:spLocks noGrp="1"/>
          </p:cNvSpPr>
          <p:nvPr>
            <p:ph type="sldNum" sz="quarter" idx="12"/>
          </p:nvPr>
        </p:nvSpPr>
        <p:spPr/>
        <p:txBody>
          <a:bodyPr/>
          <a:lstStyle/>
          <a:p>
            <a:r>
              <a:rPr lang="en-US" smtClean="0"/>
              <a:t> Side </a:t>
            </a:r>
            <a:fld id="{C3827F7F-84BE-4B60-A40A-EE1575E5BB62}" type="slidenum">
              <a:rPr lang="en-US" smtClean="0">
                <a:solidFill>
                  <a:schemeClr val="accent2"/>
                </a:solidFill>
              </a:rPr>
              <a:pPr/>
              <a:t>3</a:t>
            </a:fld>
            <a:endParaRPr lang="en-US" dirty="0">
              <a:solidFill>
                <a:schemeClr val="accent2"/>
              </a:solidFill>
            </a:endParaRPr>
          </a:p>
        </p:txBody>
      </p:sp>
      <p:pic>
        <p:nvPicPr>
          <p:cNvPr id="12" name="Plassholder for innhold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259550" y="1724025"/>
            <a:ext cx="4427250" cy="39286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083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Norge i januar 1814</a:t>
            </a:r>
            <a:endParaRPr lang="nb-NO" dirty="0"/>
          </a:p>
        </p:txBody>
      </p:sp>
      <p:sp>
        <p:nvSpPr>
          <p:cNvPr id="6" name="Plassholder for innhold 5"/>
          <p:cNvSpPr>
            <a:spLocks noGrp="1"/>
          </p:cNvSpPr>
          <p:nvPr>
            <p:ph sz="half" idx="2"/>
          </p:nvPr>
        </p:nvSpPr>
        <p:spPr/>
        <p:txBody>
          <a:bodyPr/>
          <a:lstStyle/>
          <a:p>
            <a:endParaRPr lang="nb-NO" dirty="0" smtClean="0"/>
          </a:p>
          <a:p>
            <a:pPr marL="342900" indent="-342900">
              <a:buFont typeface="Arial" pitchFamily="34" charset="0"/>
              <a:buChar char="•"/>
            </a:pPr>
            <a:r>
              <a:rPr lang="nb-NO" dirty="0" smtClean="0"/>
              <a:t>Fattig </a:t>
            </a:r>
            <a:r>
              <a:rPr lang="nb-NO" dirty="0"/>
              <a:t>bondesamfunn</a:t>
            </a:r>
          </a:p>
          <a:p>
            <a:pPr marL="342900" indent="-342900">
              <a:buFont typeface="Arial" pitchFamily="34" charset="0"/>
              <a:buChar char="•"/>
            </a:pPr>
            <a:r>
              <a:rPr lang="nb-NO" dirty="0" smtClean="0"/>
              <a:t>Under dansk styre</a:t>
            </a:r>
            <a:endParaRPr lang="nb-NO" dirty="0"/>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4</a:t>
            </a:fld>
            <a:endParaRPr lang="nb-NO" noProof="0">
              <a:solidFill>
                <a:schemeClr val="accent2"/>
              </a:solidFill>
            </a:endParaRPr>
          </a:p>
        </p:txBody>
      </p:sp>
      <p:pic>
        <p:nvPicPr>
          <p:cNvPr id="12290" name="Picture 2" descr="\\prins1\brukere\HFT\Desktop\N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624013"/>
            <a:ext cx="3200371" cy="42052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sz="half" idx="1"/>
          </p:nvPr>
        </p:nvSpPr>
        <p:spPr/>
        <p:txBody>
          <a:bodyPr/>
          <a:lstStyle/>
          <a:p>
            <a:endParaRPr lang="nb-NO" dirty="0"/>
          </a:p>
        </p:txBody>
      </p:sp>
    </p:spTree>
    <p:extLst>
      <p:ext uri="{BB962C8B-B14F-4D97-AF65-F5344CB8AC3E}">
        <p14:creationId xmlns:p14="http://schemas.microsoft.com/office/powerpoint/2010/main" val="381204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i="1" dirty="0" smtClean="0"/>
              <a:t>Vendepunkter</a:t>
            </a:r>
            <a:r>
              <a:rPr lang="nb-NO" dirty="0" smtClean="0"/>
              <a:t> i 1814</a:t>
            </a:r>
            <a:endParaRPr lang="nb-NO" dirty="0"/>
          </a:p>
        </p:txBody>
      </p:sp>
      <p:sp>
        <p:nvSpPr>
          <p:cNvPr id="3" name="Plassholder for innhold 2"/>
          <p:cNvSpPr>
            <a:spLocks noGrp="1"/>
          </p:cNvSpPr>
          <p:nvPr>
            <p:ph idx="1"/>
          </p:nvPr>
        </p:nvSpPr>
        <p:spPr/>
        <p:txBody>
          <a:bodyPr/>
          <a:lstStyle/>
          <a:p>
            <a:pPr marL="725487" lvl="1" indent="-457200">
              <a:buFont typeface="+mj-lt"/>
              <a:buAutoNum type="arabicPeriod"/>
            </a:pPr>
            <a:r>
              <a:rPr lang="nb-NO" dirty="0" smtClean="0"/>
              <a:t>Kieltraktaten: </a:t>
            </a:r>
            <a:r>
              <a:rPr lang="nb-NO" dirty="0"/>
              <a:t>14. januar </a:t>
            </a:r>
            <a:r>
              <a:rPr lang="nb-NO" dirty="0" smtClean="0"/>
              <a:t>1814</a:t>
            </a:r>
          </a:p>
          <a:p>
            <a:pPr marL="725487" lvl="1" indent="-457200">
              <a:buFont typeface="+mj-lt"/>
              <a:buAutoNum type="arabicPeriod"/>
            </a:pPr>
            <a:r>
              <a:rPr lang="nb-NO" dirty="0" smtClean="0"/>
              <a:t>Riksforsamlingen på Eidsvoll 10. april-20. mai</a:t>
            </a:r>
          </a:p>
          <a:p>
            <a:pPr marL="725487" lvl="1" indent="-457200">
              <a:buFont typeface="+mj-lt"/>
              <a:buAutoNum type="arabicPeriod"/>
            </a:pPr>
            <a:r>
              <a:rPr lang="nb-NO" dirty="0" smtClean="0"/>
              <a:t>Mossekonvensjonen: 14. august</a:t>
            </a:r>
          </a:p>
          <a:p>
            <a:pPr marL="725487" lvl="1" indent="-457200">
              <a:buFont typeface="+mj-lt"/>
              <a:buAutoNum type="arabicPeriod"/>
            </a:pPr>
            <a:r>
              <a:rPr lang="nb-NO" dirty="0" smtClean="0"/>
              <a:t>Revidert grunnlov og union med Sverige. 4. november</a:t>
            </a:r>
          </a:p>
          <a:p>
            <a:pPr marL="268287" lvl="1" indent="0">
              <a:buNone/>
            </a:pPr>
            <a:endParaRPr lang="nb-NO" dirty="0" smtClean="0"/>
          </a:p>
          <a:p>
            <a:pPr marL="268287" lvl="1" indent="0">
              <a:buNone/>
            </a:pPr>
            <a:endParaRPr lang="nb-NO" dirty="0"/>
          </a:p>
        </p:txBody>
      </p:sp>
      <p:sp>
        <p:nvSpPr>
          <p:cNvPr id="4" name="Plassholder for bunntekst 3"/>
          <p:cNvSpPr>
            <a:spLocks noGrp="1"/>
          </p:cNvSpPr>
          <p:nvPr>
            <p:ph type="ftr" sz="quarter" idx="11"/>
          </p:nvPr>
        </p:nvSpPr>
        <p:spPr/>
        <p:txBody>
          <a:bodyPr/>
          <a:lstStyle/>
          <a:p>
            <a:r>
              <a:rPr lang="nb-NO" noProof="0" dirty="0" smtClean="0"/>
              <a:t>Presentasjon</a:t>
            </a:r>
            <a:endParaRPr lang="nb-NO" noProof="0" dirty="0"/>
          </a:p>
        </p:txBody>
      </p:sp>
      <p:sp>
        <p:nvSpPr>
          <p:cNvPr id="5" name="Plassholder for lysbildenummer 4"/>
          <p:cNvSpPr>
            <a:spLocks noGrp="1"/>
          </p:cNvSpPr>
          <p:nvPr>
            <p:ph type="sldNum" sz="quarter" idx="12"/>
          </p:nvPr>
        </p:nvSpPr>
        <p:spPr/>
        <p:txBody>
          <a:bodyPr/>
          <a:lstStyle/>
          <a:p>
            <a:r>
              <a:rPr lang="nb-NO" noProof="0" dirty="0" smtClean="0"/>
              <a:t> Side </a:t>
            </a:r>
            <a:fld id="{C3827F7F-84BE-4B60-A40A-EE1575E5BB62}" type="slidenum">
              <a:rPr lang="nb-NO" noProof="0" smtClean="0">
                <a:solidFill>
                  <a:schemeClr val="accent2"/>
                </a:solidFill>
              </a:rPr>
              <a:pPr/>
              <a:t>5</a:t>
            </a:fld>
            <a:endParaRPr lang="nb-NO" noProof="0" dirty="0">
              <a:solidFill>
                <a:schemeClr val="accent2"/>
              </a:solidFill>
            </a:endParaRPr>
          </a:p>
        </p:txBody>
      </p:sp>
    </p:spTree>
    <p:extLst>
      <p:ext uri="{BB962C8B-B14F-4D97-AF65-F5344CB8AC3E}">
        <p14:creationId xmlns:p14="http://schemas.microsoft.com/office/powerpoint/2010/main" val="281107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sz="4000" dirty="0" smtClean="0"/>
              <a:t>1814</a:t>
            </a:r>
            <a:r>
              <a:rPr lang="nb-NO" dirty="0" smtClean="0"/>
              <a:t/>
            </a:r>
            <a:br>
              <a:rPr lang="nb-NO" dirty="0" smtClean="0"/>
            </a:br>
            <a:endParaRPr lang="en-US" dirty="0"/>
          </a:p>
        </p:txBody>
      </p:sp>
      <p:sp>
        <p:nvSpPr>
          <p:cNvPr id="3" name="Subtitle 2"/>
          <p:cNvSpPr>
            <a:spLocks noGrp="1"/>
          </p:cNvSpPr>
          <p:nvPr>
            <p:ph type="subTitle" idx="1"/>
          </p:nvPr>
        </p:nvSpPr>
        <p:spPr/>
        <p:txBody>
          <a:bodyPr>
            <a:normAutofit/>
          </a:bodyPr>
          <a:lstStyle/>
          <a:p>
            <a:r>
              <a:rPr lang="en-US" sz="3600" dirty="0" err="1" smtClean="0"/>
              <a:t>Kieltraktaten</a:t>
            </a:r>
            <a:r>
              <a:rPr lang="en-US" sz="3600" dirty="0"/>
              <a:t/>
            </a:r>
            <a:br>
              <a:rPr lang="en-US" sz="3600" dirty="0"/>
            </a:br>
            <a:r>
              <a:rPr lang="en-US" sz="3600" dirty="0"/>
              <a:t>14. </a:t>
            </a:r>
            <a:r>
              <a:rPr lang="en-US" sz="3600" dirty="0" err="1"/>
              <a:t>januar</a:t>
            </a:r>
            <a:r>
              <a:rPr lang="en-US" sz="3600" dirty="0"/>
              <a:t> 1814</a:t>
            </a:r>
            <a:endParaRPr lang="nb-NO" sz="3600" dirty="0" smtClean="0"/>
          </a:p>
        </p:txBody>
      </p:sp>
    </p:spTree>
    <p:extLst>
      <p:ext uri="{BB962C8B-B14F-4D97-AF65-F5344CB8AC3E}">
        <p14:creationId xmlns:p14="http://schemas.microsoft.com/office/powerpoint/2010/main" val="26317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Freden i </a:t>
            </a:r>
            <a:r>
              <a:rPr lang="nb-NO" dirty="0" err="1" smtClean="0"/>
              <a:t>kiel</a:t>
            </a:r>
            <a:r>
              <a:rPr lang="nb-NO" dirty="0" smtClean="0"/>
              <a:t> 14. januar	</a:t>
            </a:r>
            <a:endParaRPr lang="nb-NO" dirty="0"/>
          </a:p>
        </p:txBody>
      </p:sp>
      <p:sp>
        <p:nvSpPr>
          <p:cNvPr id="3" name="Plassholder for innhold 2"/>
          <p:cNvSpPr>
            <a:spLocks noGrp="1"/>
          </p:cNvSpPr>
          <p:nvPr>
            <p:ph idx="1"/>
          </p:nvPr>
        </p:nvSpPr>
        <p:spPr/>
        <p:txBody>
          <a:bodyPr/>
          <a:lstStyle/>
          <a:p>
            <a:pPr marL="0" indent="0">
              <a:buNone/>
            </a:pPr>
            <a:r>
              <a:rPr lang="nb-NO" dirty="0" smtClean="0"/>
              <a:t>Carl Johan og Sverige angrep og beseiret Danmark</a:t>
            </a:r>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7</a:t>
            </a:fld>
            <a:endParaRPr lang="nb-NO" noProof="0">
              <a:solidFill>
                <a:schemeClr val="accent2"/>
              </a:solidFill>
            </a:endParaRPr>
          </a:p>
        </p:txBody>
      </p:sp>
      <p:pic>
        <p:nvPicPr>
          <p:cNvPr id="11266" name="Picture 2" descr="\\prins1\brukere\hft\Desktop\Utsnitt-Leipz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2498278"/>
            <a:ext cx="5162550" cy="3407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81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kieltraktaten</a:t>
            </a:r>
            <a:endParaRPr lang="nb-NO" dirty="0"/>
          </a:p>
        </p:txBody>
      </p:sp>
      <p:pic>
        <p:nvPicPr>
          <p:cNvPr id="6" name="Plassholder for innhold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1417320"/>
            <a:ext cx="6047746" cy="4482051"/>
          </a:xfrm>
          <a:prstGeom prst="rect">
            <a:avLst/>
          </a:prstGeom>
          <a:solidFill>
            <a:srgbClr val="FFFFFF">
              <a:shade val="85000"/>
            </a:srgbClr>
          </a:solidFill>
          <a:ln w="88900" cap="sq">
            <a:noFill/>
            <a:miter lim="800000"/>
          </a:ln>
          <a:effectLst/>
        </p:spPr>
      </p:pic>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8</a:t>
            </a:fld>
            <a:endParaRPr lang="nb-NO" noProof="0">
              <a:solidFill>
                <a:schemeClr val="accent2"/>
              </a:solidFill>
            </a:endParaRPr>
          </a:p>
        </p:txBody>
      </p:sp>
    </p:spTree>
    <p:extLst>
      <p:ext uri="{BB962C8B-B14F-4D97-AF65-F5344CB8AC3E}">
        <p14:creationId xmlns:p14="http://schemas.microsoft.com/office/powerpoint/2010/main" val="126353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9128" y="289878"/>
            <a:ext cx="8301608" cy="1066130"/>
          </a:xfrm>
        </p:spPr>
        <p:txBody>
          <a:bodyPr/>
          <a:lstStyle/>
          <a:p>
            <a:r>
              <a:rPr lang="nb-NO" dirty="0" smtClean="0"/>
              <a:t>Rom for </a:t>
            </a:r>
            <a:r>
              <a:rPr lang="nb-NO" dirty="0" err="1" smtClean="0"/>
              <a:t>oppRør</a:t>
            </a:r>
            <a:endParaRPr lang="nb-NO" dirty="0"/>
          </a:p>
        </p:txBody>
      </p:sp>
      <p:sp>
        <p:nvSpPr>
          <p:cNvPr id="3" name="Plassholder for innhold 2"/>
          <p:cNvSpPr>
            <a:spLocks noGrp="1"/>
          </p:cNvSpPr>
          <p:nvPr>
            <p:ph idx="1"/>
          </p:nvPr>
        </p:nvSpPr>
        <p:spPr>
          <a:xfrm>
            <a:off x="344368" y="1783081"/>
            <a:ext cx="8301608" cy="4634448"/>
          </a:xfrm>
        </p:spPr>
        <p:txBody>
          <a:bodyPr/>
          <a:lstStyle/>
          <a:p>
            <a:pPr marL="0" indent="0">
              <a:buNone/>
            </a:pPr>
            <a:endParaRPr lang="nb-NO" i="1" dirty="0" smtClean="0"/>
          </a:p>
          <a:p>
            <a:pPr marL="0" indent="0">
              <a:buNone/>
            </a:pPr>
            <a:endParaRPr lang="nb-NO" i="1" dirty="0"/>
          </a:p>
          <a:p>
            <a:pPr marL="0" indent="0">
              <a:buNone/>
            </a:pPr>
            <a:r>
              <a:rPr lang="nb-NO" i="1" dirty="0" smtClean="0"/>
              <a:t>«</a:t>
            </a:r>
            <a:r>
              <a:rPr lang="nb-NO" i="1" dirty="0"/>
              <a:t>Sverige var ikke momentant i stand til å gripe det bytte Danmark var tvunget til å gi fra seg» </a:t>
            </a:r>
            <a:r>
              <a:rPr lang="nb-NO" dirty="0" smtClean="0"/>
              <a:t>(Jens </a:t>
            </a:r>
            <a:r>
              <a:rPr lang="nb-NO" dirty="0" err="1" smtClean="0"/>
              <a:t>Arup</a:t>
            </a:r>
            <a:r>
              <a:rPr lang="nb-NO" dirty="0" smtClean="0"/>
              <a:t> Seip)</a:t>
            </a:r>
          </a:p>
          <a:p>
            <a:pPr marL="0" indent="0">
              <a:buNone/>
            </a:pPr>
            <a:r>
              <a:rPr lang="nb-NO" i="1" dirty="0" smtClean="0"/>
              <a:t> </a:t>
            </a:r>
            <a:endParaRPr lang="nb-NO" i="1"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9</a:t>
            </a:fld>
            <a:endParaRPr lang="nb-NO" noProof="0">
              <a:solidFill>
                <a:schemeClr val="accent2"/>
              </a:solidFill>
            </a:endParaRPr>
          </a:p>
        </p:txBody>
      </p:sp>
    </p:spTree>
    <p:extLst>
      <p:ext uri="{BB962C8B-B14F-4D97-AF65-F5344CB8AC3E}">
        <p14:creationId xmlns:p14="http://schemas.microsoft.com/office/powerpoint/2010/main" val="419308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Opprør ovenfra</a:t>
            </a:r>
            <a:endParaRPr lang="nb-NO" dirty="0"/>
          </a:p>
        </p:txBody>
      </p:sp>
      <p:sp>
        <p:nvSpPr>
          <p:cNvPr id="3" name="Plassholder for innhold 2"/>
          <p:cNvSpPr>
            <a:spLocks noGrp="1"/>
          </p:cNvSpPr>
          <p:nvPr>
            <p:ph sz="half" idx="1"/>
          </p:nvPr>
        </p:nvSpPr>
        <p:spPr/>
        <p:txBody>
          <a:bodyPr/>
          <a:lstStyle/>
          <a:p>
            <a:endParaRPr lang="nb-NO" dirty="0"/>
          </a:p>
          <a:p>
            <a:r>
              <a:rPr lang="nb-NO" dirty="0"/>
              <a:t>Den danske arveprinsen Christian Frederik mobiliserte til norsk opprør mot Kieltraktaten fra februar 1814</a:t>
            </a:r>
          </a:p>
          <a:p>
            <a:pPr marL="0" indent="0">
              <a:buNone/>
            </a:pPr>
            <a:endParaRPr lang="nb-NO" dirty="0"/>
          </a:p>
        </p:txBody>
      </p:sp>
      <p:sp>
        <p:nvSpPr>
          <p:cNvPr id="7" name="Plassholder for innhold 6"/>
          <p:cNvSpPr>
            <a:spLocks noGrp="1"/>
          </p:cNvSpPr>
          <p:nvPr>
            <p:ph sz="half" idx="2"/>
          </p:nvPr>
        </p:nvSpPr>
        <p:spPr/>
        <p:txBody>
          <a:bodyPr/>
          <a:lstStyle/>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10</a:t>
            </a:fld>
            <a:endParaRPr lang="nb-NO" noProof="0">
              <a:solidFill>
                <a:schemeClr val="accent2"/>
              </a:solidFill>
            </a:endParaRPr>
          </a:p>
        </p:txBody>
      </p:sp>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6075" y="1645920"/>
            <a:ext cx="4379990" cy="43967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08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Notabelmøtet på </a:t>
            </a:r>
            <a:r>
              <a:rPr lang="nb-NO" dirty="0" err="1" smtClean="0"/>
              <a:t>eidsvoll</a:t>
            </a:r>
            <a:r>
              <a:rPr lang="nb-NO" dirty="0" smtClean="0"/>
              <a:t> 16. februar</a:t>
            </a:r>
            <a:endParaRPr lang="nb-NO" dirty="0"/>
          </a:p>
        </p:txBody>
      </p:sp>
      <p:sp>
        <p:nvSpPr>
          <p:cNvPr id="3" name="Plassholder for innhold 2"/>
          <p:cNvSpPr>
            <a:spLocks noGrp="1"/>
          </p:cNvSpPr>
          <p:nvPr>
            <p:ph sz="half" idx="1"/>
          </p:nvPr>
        </p:nvSpPr>
        <p:spPr>
          <a:xfrm>
            <a:off x="4312216" y="1639849"/>
            <a:ext cx="4038600" cy="4320480"/>
          </a:xfrm>
        </p:spPr>
        <p:txBody>
          <a:bodyPr/>
          <a:lstStyle/>
          <a:p>
            <a:pPr marL="0" indent="0">
              <a:buNone/>
            </a:pPr>
            <a:endParaRPr lang="da-DK" i="1" dirty="0" smtClean="0"/>
          </a:p>
          <a:p>
            <a:pPr marL="0" indent="0">
              <a:buNone/>
            </a:pPr>
            <a:endParaRPr lang="da-DK" i="1" dirty="0" smtClean="0"/>
          </a:p>
          <a:p>
            <a:pPr marL="0" indent="0">
              <a:buNone/>
            </a:pPr>
            <a:r>
              <a:rPr lang="da-DK" i="1" dirty="0" smtClean="0"/>
              <a:t>Ingen </a:t>
            </a:r>
            <a:r>
              <a:rPr lang="da-DK" i="1" dirty="0"/>
              <a:t>har mer Ret nu til den norske Krone end jeg eller hver anden </a:t>
            </a:r>
            <a:r>
              <a:rPr lang="da-DK" i="1" dirty="0" smtClean="0"/>
              <a:t>Nordmand</a:t>
            </a:r>
          </a:p>
          <a:p>
            <a:pPr marL="0" indent="0" algn="r">
              <a:buNone/>
            </a:pPr>
            <a:r>
              <a:rPr lang="da-DK" dirty="0" smtClean="0"/>
              <a:t>Georg Sverdrup</a:t>
            </a:r>
            <a:endParaRPr lang="nb-NO" dirty="0"/>
          </a:p>
        </p:txBody>
      </p:sp>
      <p:pic>
        <p:nvPicPr>
          <p:cNvPr id="7" name="Plassholder for innhold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4408" y="1624013"/>
            <a:ext cx="3470823" cy="4321175"/>
          </a:xfrm>
          <a:prstGeom prst="rect">
            <a:avLst/>
          </a:prstGeom>
          <a:ln>
            <a:noFill/>
          </a:ln>
          <a:effectLst>
            <a:outerShdw blurRad="292100" dist="139700" dir="2700000" algn="tl" rotWithShape="0">
              <a:srgbClr val="333333">
                <a:alpha val="65000"/>
              </a:srgbClr>
            </a:outerShdw>
          </a:effectLst>
        </p:spPr>
      </p:pic>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11</a:t>
            </a:fld>
            <a:endParaRPr lang="nb-NO" noProof="0">
              <a:solidFill>
                <a:schemeClr val="accent2"/>
              </a:solidFill>
            </a:endParaRPr>
          </a:p>
        </p:txBody>
      </p:sp>
    </p:spTree>
    <p:extLst>
      <p:ext uri="{BB962C8B-B14F-4D97-AF65-F5344CB8AC3E}">
        <p14:creationId xmlns:p14="http://schemas.microsoft.com/office/powerpoint/2010/main" val="157374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Valg til Riksforsamlingen</a:t>
            </a:r>
            <a:endParaRPr lang="nb-NO" dirty="0"/>
          </a:p>
        </p:txBody>
      </p:sp>
      <p:pic>
        <p:nvPicPr>
          <p:cNvPr id="8" name="Plassholder for innhold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403428" y="1715992"/>
            <a:ext cx="5317670" cy="4023704"/>
          </a:xfrm>
          <a:prstGeom prst="rect">
            <a:avLst/>
          </a:prstGeom>
          <a:ln>
            <a:noFill/>
          </a:ln>
          <a:effectLst>
            <a:outerShdw blurRad="292100" dist="139700" dir="2700000" algn="tl" rotWithShape="0">
              <a:srgbClr val="333333">
                <a:alpha val="65000"/>
              </a:srgbClr>
            </a:outerShdw>
          </a:effectLst>
        </p:spPr>
      </p:pic>
      <p:sp>
        <p:nvSpPr>
          <p:cNvPr id="7" name="Plassholder for innhold 6"/>
          <p:cNvSpPr>
            <a:spLocks noGrp="1"/>
          </p:cNvSpPr>
          <p:nvPr>
            <p:ph sz="half" idx="2"/>
          </p:nvPr>
        </p:nvSpPr>
        <p:spPr>
          <a:xfrm>
            <a:off x="171844" y="1528439"/>
            <a:ext cx="3139440" cy="4320480"/>
          </a:xfrm>
        </p:spPr>
        <p:txBody>
          <a:bodyPr/>
          <a:lstStyle/>
          <a:p>
            <a:endParaRPr lang="nb-NO" dirty="0" smtClean="0"/>
          </a:p>
          <a:p>
            <a:r>
              <a:rPr lang="nb-NO" dirty="0" smtClean="0"/>
              <a:t>Ekstraordinær </a:t>
            </a:r>
            <a:r>
              <a:rPr lang="nb-NO" dirty="0"/>
              <a:t>bededag 25. februar :</a:t>
            </a:r>
          </a:p>
          <a:p>
            <a:pPr marL="457200" indent="-457200">
              <a:buFont typeface="+mj-lt"/>
              <a:buAutoNum type="arabicPeriod"/>
            </a:pPr>
            <a:r>
              <a:rPr lang="nb-NO" dirty="0" err="1"/>
              <a:t>Selvstendighetsed</a:t>
            </a:r>
            <a:r>
              <a:rPr lang="nb-NO" dirty="0"/>
              <a:t>  i kirkene</a:t>
            </a:r>
          </a:p>
          <a:p>
            <a:pPr marL="457200" indent="-457200">
              <a:buFont typeface="+mj-lt"/>
              <a:buAutoNum type="arabicPeriod"/>
            </a:pPr>
            <a:r>
              <a:rPr lang="nb-NO" dirty="0"/>
              <a:t>Valg </a:t>
            </a:r>
            <a:r>
              <a:rPr lang="nb-NO" dirty="0" smtClean="0"/>
              <a:t>på valgmenn</a:t>
            </a:r>
            <a:endParaRPr lang="nb-NO" dirty="0"/>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12</a:t>
            </a:fld>
            <a:endParaRPr lang="nb-NO" noProof="0">
              <a:solidFill>
                <a:schemeClr val="accent2"/>
              </a:solidFill>
            </a:endParaRPr>
          </a:p>
        </p:txBody>
      </p:sp>
    </p:spTree>
    <p:extLst>
      <p:ext uri="{BB962C8B-B14F-4D97-AF65-F5344CB8AC3E}">
        <p14:creationId xmlns:p14="http://schemas.microsoft.com/office/powerpoint/2010/main" val="4209495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sz="4000" dirty="0" smtClean="0"/>
              <a:t>1814</a:t>
            </a:r>
            <a:r>
              <a:rPr lang="nb-NO" dirty="0" smtClean="0"/>
              <a:t/>
            </a:r>
            <a:br>
              <a:rPr lang="nb-NO" dirty="0" smtClean="0"/>
            </a:br>
            <a:endParaRPr lang="en-US" dirty="0"/>
          </a:p>
        </p:txBody>
      </p:sp>
      <p:sp>
        <p:nvSpPr>
          <p:cNvPr id="3" name="Subtitle 2"/>
          <p:cNvSpPr>
            <a:spLocks noGrp="1"/>
          </p:cNvSpPr>
          <p:nvPr>
            <p:ph type="subTitle" idx="1"/>
          </p:nvPr>
        </p:nvSpPr>
        <p:spPr/>
        <p:txBody>
          <a:bodyPr/>
          <a:lstStyle/>
          <a:p>
            <a:r>
              <a:rPr lang="nb-NO" sz="3600" dirty="0"/>
              <a:t>Riksforsamlingen </a:t>
            </a:r>
            <a:br>
              <a:rPr lang="nb-NO" sz="3600" dirty="0"/>
            </a:br>
            <a:r>
              <a:rPr lang="nb-NO" sz="3600" dirty="0"/>
              <a:t>på </a:t>
            </a:r>
            <a:r>
              <a:rPr lang="nb-NO" sz="3600" dirty="0" smtClean="0"/>
              <a:t>Eidsvoll</a:t>
            </a:r>
          </a:p>
        </p:txBody>
      </p:sp>
    </p:spTree>
    <p:extLst>
      <p:ext uri="{BB962C8B-B14F-4D97-AF65-F5344CB8AC3E}">
        <p14:creationId xmlns:p14="http://schemas.microsoft.com/office/powerpoint/2010/main" val="26317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Riksforsamlingen 10. april–20. mai</a:t>
            </a:r>
            <a:endParaRPr lang="nb-NO" dirty="0"/>
          </a:p>
        </p:txBody>
      </p:sp>
      <p:pic>
        <p:nvPicPr>
          <p:cNvPr id="8" name="Plassholder for innhold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4329" y="1701385"/>
            <a:ext cx="3182112" cy="4319717"/>
          </a:xfrm>
          <a:prstGeom prst="rect">
            <a:avLst/>
          </a:prstGeom>
          <a:ln>
            <a:noFill/>
          </a:ln>
          <a:effectLst>
            <a:outerShdw blurRad="292100" dist="139700" dir="2700000" algn="tl" rotWithShape="0">
              <a:srgbClr val="333333">
                <a:alpha val="65000"/>
              </a:srgbClr>
            </a:outerShdw>
          </a:effectLst>
        </p:spPr>
      </p:pic>
      <p:sp>
        <p:nvSpPr>
          <p:cNvPr id="7" name="Plassholder for innhold 6"/>
          <p:cNvSpPr>
            <a:spLocks noGrp="1"/>
          </p:cNvSpPr>
          <p:nvPr>
            <p:ph sz="half" idx="2"/>
          </p:nvPr>
        </p:nvSpPr>
        <p:spPr>
          <a:xfrm>
            <a:off x="5193792" y="1700809"/>
            <a:ext cx="3493008" cy="4320480"/>
          </a:xfrm>
        </p:spPr>
        <p:txBody>
          <a:bodyPr/>
          <a:lstStyle/>
          <a:p>
            <a:endParaRPr lang="nb-NO" dirty="0" smtClean="0"/>
          </a:p>
          <a:p>
            <a:r>
              <a:rPr lang="nb-NO" dirty="0" smtClean="0"/>
              <a:t>112 </a:t>
            </a:r>
            <a:r>
              <a:rPr lang="nb-NO" dirty="0"/>
              <a:t>representanter var samlet på Eidsvoll i 40 dager for å lage en norsk grunnlov</a:t>
            </a:r>
            <a:r>
              <a:rPr lang="nb-NO" b="1" dirty="0"/>
              <a:t>.</a:t>
            </a:r>
            <a:endParaRPr lang="nb-NO" dirty="0"/>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14</a:t>
            </a:fld>
            <a:endParaRPr lang="nb-NO" noProof="0">
              <a:solidFill>
                <a:schemeClr val="accent2"/>
              </a:solidFill>
            </a:endParaRPr>
          </a:p>
        </p:txBody>
      </p:sp>
    </p:spTree>
    <p:extLst>
      <p:ext uri="{BB962C8B-B14F-4D97-AF65-F5344CB8AC3E}">
        <p14:creationId xmlns:p14="http://schemas.microsoft.com/office/powerpoint/2010/main" val="88876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Hendelsesforløpet</a:t>
            </a:r>
            <a:r>
              <a:rPr lang="nb-NO" b="1" dirty="0"/>
              <a:t>:</a:t>
            </a:r>
            <a:br>
              <a:rPr lang="nb-NO" b="1" dirty="0"/>
            </a:br>
            <a:endParaRPr lang="nb-NO" dirty="0"/>
          </a:p>
        </p:txBody>
      </p:sp>
      <p:sp>
        <p:nvSpPr>
          <p:cNvPr id="3" name="Plassholder for innhold 2"/>
          <p:cNvSpPr>
            <a:spLocks noGrp="1"/>
          </p:cNvSpPr>
          <p:nvPr>
            <p:ph idx="1"/>
          </p:nvPr>
        </p:nvSpPr>
        <p:spPr>
          <a:xfrm>
            <a:off x="374848" y="1120141"/>
            <a:ext cx="8301608" cy="4901148"/>
          </a:xfrm>
        </p:spPr>
        <p:txBody>
          <a:bodyPr>
            <a:normAutofit/>
          </a:bodyPr>
          <a:lstStyle/>
          <a:p>
            <a:pPr marL="0" indent="0">
              <a:buNone/>
            </a:pPr>
            <a:r>
              <a:rPr lang="nb-NO" sz="1500" dirty="0"/>
              <a:t> </a:t>
            </a:r>
          </a:p>
          <a:p>
            <a:pPr marL="0" indent="0">
              <a:buNone/>
            </a:pPr>
            <a:r>
              <a:rPr lang="nb-NO" sz="1700" dirty="0"/>
              <a:t>12. til 19. april: 	</a:t>
            </a:r>
            <a:r>
              <a:rPr lang="nb-NO" sz="1700" dirty="0" smtClean="0"/>
              <a:t>Riksforsamlingen </a:t>
            </a:r>
            <a:r>
              <a:rPr lang="nb-NO" sz="1700" dirty="0"/>
              <a:t>valgte komiteer og diskuterte viktige </a:t>
            </a:r>
            <a:r>
              <a:rPr lang="nb-NO" sz="1700" dirty="0" smtClean="0"/>
              <a:t>			prinsipielle spørsmål</a:t>
            </a:r>
            <a:r>
              <a:rPr lang="nb-NO" sz="1700" dirty="0"/>
              <a:t>.</a:t>
            </a:r>
          </a:p>
          <a:p>
            <a:pPr marL="0" indent="0">
              <a:buNone/>
            </a:pPr>
            <a:r>
              <a:rPr lang="nb-NO" sz="1700" dirty="0"/>
              <a:t>20. april til 3. mai: </a:t>
            </a:r>
            <a:r>
              <a:rPr lang="nb-NO" sz="1700" dirty="0" smtClean="0"/>
              <a:t>Det </a:t>
            </a:r>
            <a:r>
              <a:rPr lang="nb-NO" sz="1700" dirty="0"/>
              <a:t>viktigste arbeidet i komiteene – </a:t>
            </a:r>
            <a:r>
              <a:rPr lang="nb-NO" sz="1700" dirty="0" smtClean="0"/>
              <a:t>særlig				konstitusjonskomiteen</a:t>
            </a:r>
            <a:r>
              <a:rPr lang="nb-NO" sz="1700" dirty="0"/>
              <a:t>, som </a:t>
            </a:r>
            <a:r>
              <a:rPr lang="nb-NO" sz="1700" dirty="0" smtClean="0"/>
              <a:t>utarbeidet </a:t>
            </a:r>
            <a:r>
              <a:rPr lang="nb-NO" sz="1700" dirty="0"/>
              <a:t>forslag til </a:t>
            </a:r>
            <a:r>
              <a:rPr lang="nb-NO" sz="1700" dirty="0" smtClean="0"/>
              <a:t>hvordan 		Grunnloven </a:t>
            </a:r>
            <a:r>
              <a:rPr lang="nb-NO" sz="1700" dirty="0"/>
              <a:t>skulle se ut.</a:t>
            </a:r>
          </a:p>
          <a:p>
            <a:pPr marL="0" indent="0">
              <a:buNone/>
            </a:pPr>
            <a:r>
              <a:rPr lang="nb-NO" sz="1700" dirty="0"/>
              <a:t>4. til 11. mai:	</a:t>
            </a:r>
            <a:r>
              <a:rPr lang="nb-NO" sz="1700" dirty="0" smtClean="0"/>
              <a:t>Grunnlovsutkastet </a:t>
            </a:r>
            <a:r>
              <a:rPr lang="nb-NO" sz="1700" dirty="0"/>
              <a:t>gjennomgått i plenum, med </a:t>
            </a:r>
            <a:r>
              <a:rPr lang="nb-NO" sz="1700" dirty="0" smtClean="0"/>
              <a:t>voteringer 		paragraf </a:t>
            </a:r>
            <a:r>
              <a:rPr lang="nb-NO" sz="1700" dirty="0"/>
              <a:t>for </a:t>
            </a:r>
            <a:r>
              <a:rPr lang="nb-NO" sz="1700" dirty="0" smtClean="0"/>
              <a:t>paragraf</a:t>
            </a:r>
            <a:r>
              <a:rPr lang="nb-NO" sz="1700" dirty="0"/>
              <a:t>. </a:t>
            </a:r>
          </a:p>
          <a:p>
            <a:pPr marL="0" indent="0">
              <a:buNone/>
            </a:pPr>
            <a:r>
              <a:rPr lang="nb-NO" sz="1700" dirty="0"/>
              <a:t>12. til 20. mai:	</a:t>
            </a:r>
            <a:r>
              <a:rPr lang="nb-NO" sz="1700" dirty="0" smtClean="0"/>
              <a:t>Et </a:t>
            </a:r>
            <a:r>
              <a:rPr lang="nb-NO" sz="1700" dirty="0"/>
              <a:t>utvalg gjennomgikk den vedtatte grunnlovsteksten </a:t>
            </a:r>
            <a:r>
              <a:rPr lang="nb-NO" sz="1700" dirty="0" smtClean="0"/>
              <a:t>for </a:t>
            </a:r>
            <a:r>
              <a:rPr lang="nb-NO" sz="1700" dirty="0"/>
              <a:t>å sette </a:t>
            </a:r>
            <a:r>
              <a:rPr lang="nb-NO" sz="1700" dirty="0" smtClean="0"/>
              <a:t>		den </a:t>
            </a:r>
            <a:r>
              <a:rPr lang="nb-NO" sz="1700" dirty="0"/>
              <a:t>i «stil </a:t>
            </a:r>
            <a:r>
              <a:rPr lang="nb-NO" sz="1700" dirty="0" smtClean="0"/>
              <a:t>og </a:t>
            </a:r>
            <a:r>
              <a:rPr lang="nb-NO" sz="1700" dirty="0"/>
              <a:t>orden». Grunnloven ble </a:t>
            </a:r>
            <a:r>
              <a:rPr lang="nb-NO" sz="1700" dirty="0" smtClean="0"/>
              <a:t>vedtatt </a:t>
            </a:r>
            <a:r>
              <a:rPr lang="nb-NO" sz="1700" dirty="0"/>
              <a:t>som samlet </a:t>
            </a:r>
            <a:r>
              <a:rPr lang="nb-NO" sz="1700" dirty="0" smtClean="0"/>
              <a:t>			dokument </a:t>
            </a:r>
            <a:r>
              <a:rPr lang="nb-NO" sz="1700" dirty="0"/>
              <a:t>den 16. mai.17. </a:t>
            </a:r>
            <a:r>
              <a:rPr lang="nb-NO" sz="1700" dirty="0" smtClean="0"/>
              <a:t>mai </a:t>
            </a:r>
            <a:r>
              <a:rPr lang="nb-NO" sz="1700" dirty="0"/>
              <a:t>ble </a:t>
            </a:r>
            <a:r>
              <a:rPr lang="nb-NO" sz="1700" dirty="0" smtClean="0"/>
              <a:t>Grunnloven </a:t>
            </a:r>
            <a:r>
              <a:rPr lang="nb-NO" sz="1700" dirty="0"/>
              <a:t>signert og samme </a:t>
            </a:r>
            <a:r>
              <a:rPr lang="nb-NO" sz="1700" dirty="0" smtClean="0"/>
              <a:t>		dag </a:t>
            </a:r>
            <a:r>
              <a:rPr lang="nb-NO" sz="1700" dirty="0"/>
              <a:t>ble Christian </a:t>
            </a:r>
            <a:r>
              <a:rPr lang="nb-NO" sz="1700" dirty="0" smtClean="0"/>
              <a:t>Frederik </a:t>
            </a:r>
            <a:r>
              <a:rPr lang="nb-NO" sz="1700" dirty="0"/>
              <a:t>valgt til </a:t>
            </a:r>
            <a:r>
              <a:rPr lang="nb-NO" sz="1700" dirty="0" smtClean="0"/>
              <a:t>Konge</a:t>
            </a:r>
            <a:r>
              <a:rPr lang="nb-NO" sz="1700" dirty="0"/>
              <a:t>. 19. mai ble </a:t>
            </a:r>
            <a:r>
              <a:rPr lang="nb-NO" sz="1700" dirty="0" smtClean="0"/>
              <a:t>			forsamlingen formelt </a:t>
            </a:r>
            <a:r>
              <a:rPr lang="nb-NO" sz="1700" dirty="0"/>
              <a:t>oppløst, og dagen etter møttes </a:t>
            </a:r>
            <a:r>
              <a:rPr lang="nb-NO" sz="1700" dirty="0" smtClean="0"/>
              <a:t>den </a:t>
            </a:r>
            <a:r>
              <a:rPr lang="nb-NO" sz="1700" dirty="0"/>
              <a:t>til </a:t>
            </a:r>
            <a:r>
              <a:rPr lang="nb-NO" sz="1700" dirty="0" smtClean="0"/>
              <a:t>		avskjed</a:t>
            </a:r>
            <a:r>
              <a:rPr lang="nb-NO" sz="1700" dirty="0"/>
              <a:t>. </a:t>
            </a:r>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15</a:t>
            </a:fld>
            <a:endParaRPr lang="nb-NO" noProof="0">
              <a:solidFill>
                <a:schemeClr val="accent2"/>
              </a:solidFill>
            </a:endParaRPr>
          </a:p>
        </p:txBody>
      </p:sp>
    </p:spTree>
    <p:extLst>
      <p:ext uri="{BB962C8B-B14F-4D97-AF65-F5344CB8AC3E}">
        <p14:creationId xmlns:p14="http://schemas.microsoft.com/office/powerpoint/2010/main" val="359837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Grunnloven</a:t>
            </a:r>
            <a:endParaRPr lang="nb-NO" dirty="0"/>
          </a:p>
        </p:txBody>
      </p:sp>
      <p:sp>
        <p:nvSpPr>
          <p:cNvPr id="3" name="Plassholder for innhold 2"/>
          <p:cNvSpPr>
            <a:spLocks noGrp="1"/>
          </p:cNvSpPr>
          <p:nvPr>
            <p:ph idx="1"/>
          </p:nvPr>
        </p:nvSpPr>
        <p:spPr/>
        <p:txBody>
          <a:bodyPr>
            <a:normAutofit/>
          </a:bodyPr>
          <a:lstStyle/>
          <a:p>
            <a:pPr marL="0" lvl="0" indent="0">
              <a:buNone/>
            </a:pPr>
            <a:endParaRPr lang="nb-NO" u="sng" dirty="0"/>
          </a:p>
          <a:p>
            <a:pPr marL="0" lvl="0" indent="0">
              <a:buNone/>
            </a:pPr>
            <a:r>
              <a:rPr lang="nb-NO" dirty="0" smtClean="0"/>
              <a:t>Folkesuverenitet</a:t>
            </a:r>
            <a:endParaRPr lang="nb-NO" dirty="0"/>
          </a:p>
          <a:p>
            <a:pPr marL="0" lvl="0" indent="0">
              <a:buNone/>
            </a:pPr>
            <a:r>
              <a:rPr lang="nb-NO" dirty="0"/>
              <a:t>Maktfordeling </a:t>
            </a:r>
          </a:p>
          <a:p>
            <a:pPr marL="0" lvl="0" indent="0">
              <a:buNone/>
            </a:pPr>
            <a:r>
              <a:rPr lang="nb-NO" dirty="0" smtClean="0"/>
              <a:t>Menneskerettigheter </a:t>
            </a:r>
            <a:r>
              <a:rPr lang="nb-NO" b="1" dirty="0"/>
              <a:t> </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16</a:t>
            </a:fld>
            <a:endParaRPr lang="nb-NO" noProof="0">
              <a:solidFill>
                <a:schemeClr val="accent2"/>
              </a:solidFill>
            </a:endParaRPr>
          </a:p>
        </p:txBody>
      </p:sp>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4891" y="828675"/>
            <a:ext cx="3127075" cy="49720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214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Selvstendighet eller union?</a:t>
            </a:r>
            <a:endParaRPr lang="nb-NO" dirty="0"/>
          </a:p>
        </p:txBody>
      </p:sp>
      <p:sp>
        <p:nvSpPr>
          <p:cNvPr id="3" name="Plassholder for innhold 2"/>
          <p:cNvSpPr>
            <a:spLocks noGrp="1"/>
          </p:cNvSpPr>
          <p:nvPr>
            <p:ph sz="half" idx="1"/>
          </p:nvPr>
        </p:nvSpPr>
        <p:spPr/>
        <p:txBody>
          <a:bodyPr/>
          <a:lstStyle/>
          <a:p>
            <a:pPr marL="342900" indent="-342900">
              <a:buFont typeface="Arial" pitchFamily="34" charset="0"/>
              <a:buChar char="•"/>
            </a:pPr>
            <a:r>
              <a:rPr lang="nb-NO" dirty="0"/>
              <a:t>Riksforsamlingen måtte også avklare Norges forhold til Sverige. </a:t>
            </a:r>
          </a:p>
          <a:p>
            <a:pPr lvl="0"/>
            <a:r>
              <a:rPr lang="nb-NO" dirty="0" smtClean="0"/>
              <a:t>«Selvstendighetspartiet»</a:t>
            </a:r>
            <a:endParaRPr lang="nb-NO" dirty="0"/>
          </a:p>
          <a:p>
            <a:pPr lvl="0"/>
            <a:r>
              <a:rPr lang="nb-NO" dirty="0" smtClean="0"/>
              <a:t>«Unionspartiet»</a:t>
            </a:r>
          </a:p>
          <a:p>
            <a:pPr marL="0" lvl="0" indent="0">
              <a:buNone/>
            </a:pP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17</a:t>
            </a:fld>
            <a:endParaRPr lang="nb-NO" noProof="0">
              <a:solidFill>
                <a:schemeClr val="accent2"/>
              </a:solidFill>
            </a:endParaRPr>
          </a:p>
        </p:txBody>
      </p:sp>
      <p:pic>
        <p:nvPicPr>
          <p:cNvPr id="6" name="Bil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4046" y="3486150"/>
            <a:ext cx="2019517" cy="2579936"/>
          </a:xfrm>
          <a:prstGeom prst="rect">
            <a:avLst/>
          </a:prstGeom>
          <a:ln>
            <a:noFill/>
          </a:ln>
          <a:effectLst>
            <a:outerShdw blurRad="292100" dist="139700" dir="2700000" algn="tl" rotWithShape="0">
              <a:srgbClr val="333333">
                <a:alpha val="65000"/>
              </a:srgbClr>
            </a:outerShdw>
          </a:effectLst>
        </p:spPr>
      </p:pic>
      <p:pic>
        <p:nvPicPr>
          <p:cNvPr id="8" name="Plassholder for innhold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52138" y="1820614"/>
            <a:ext cx="2077287" cy="27066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91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«Reist er Norges gamle </a:t>
            </a:r>
            <a:r>
              <a:rPr lang="nb-NO" b="1" dirty="0" smtClean="0"/>
              <a:t>Kongestol»</a:t>
            </a:r>
            <a:endParaRPr lang="nb-NO" dirty="0"/>
          </a:p>
        </p:txBody>
      </p:sp>
      <p:sp>
        <p:nvSpPr>
          <p:cNvPr id="7" name="Plassholder for innhold 6"/>
          <p:cNvSpPr>
            <a:spLocks noGrp="1"/>
          </p:cNvSpPr>
          <p:nvPr>
            <p:ph sz="half" idx="2"/>
          </p:nvPr>
        </p:nvSpPr>
        <p:spPr/>
        <p:txBody>
          <a:bodyPr/>
          <a:lstStyle/>
          <a:p>
            <a:endParaRPr lang="nb-NO" dirty="0" smtClean="0"/>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18</a:t>
            </a:fld>
            <a:endParaRPr lang="nb-NO" noProof="0">
              <a:solidFill>
                <a:schemeClr val="accent2"/>
              </a:solidFill>
            </a:endParaRPr>
          </a:p>
        </p:txBody>
      </p:sp>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000" y="2140121"/>
            <a:ext cx="3492000" cy="3531757"/>
          </a:xfrm>
          <a:prstGeom prst="rect">
            <a:avLst/>
          </a:prstGeom>
          <a:ln>
            <a:noFill/>
          </a:ln>
          <a:effectLst>
            <a:outerShdw blurRad="292100" dist="139700" dir="2700000" algn="tl" rotWithShape="0">
              <a:srgbClr val="333333">
                <a:alpha val="65000"/>
              </a:srgbClr>
            </a:outerShdw>
          </a:effectLst>
        </p:spPr>
      </p:pic>
      <p:pic>
        <p:nvPicPr>
          <p:cNvPr id="6" name="Plassholder for innhold 5"/>
          <p:cNvPicPr>
            <a:picLocks noGrp="1" noChangeAspect="1"/>
          </p:cNvPicPr>
          <p:nvPr>
            <p:ph sz="half" idx="1"/>
          </p:nvPr>
        </p:nvPicPr>
        <p:blipFill rotWithShape="1">
          <a:blip r:embed="rId4" cstate="print">
            <a:extLst>
              <a:ext uri="{28A0092B-C50C-407E-A947-70E740481C1C}">
                <a14:useLocalDpi xmlns:a14="http://schemas.microsoft.com/office/drawing/2010/main" val="0"/>
              </a:ext>
            </a:extLst>
          </a:blip>
          <a:srcRect b="12733"/>
          <a:stretch/>
        </p:blipFill>
        <p:spPr>
          <a:xfrm>
            <a:off x="4702575" y="2140121"/>
            <a:ext cx="3492000" cy="352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981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sz="3600" dirty="0" smtClean="0"/>
              <a:t>1814</a:t>
            </a:r>
            <a:br>
              <a:rPr lang="nb-NO" sz="3600" dirty="0" smtClean="0"/>
            </a:br>
            <a:endParaRPr lang="en-US" sz="3600" dirty="0"/>
          </a:p>
        </p:txBody>
      </p:sp>
      <p:sp>
        <p:nvSpPr>
          <p:cNvPr id="3" name="Subtitle 2"/>
          <p:cNvSpPr>
            <a:spLocks noGrp="1"/>
          </p:cNvSpPr>
          <p:nvPr>
            <p:ph type="subTitle" idx="1"/>
          </p:nvPr>
        </p:nvSpPr>
        <p:spPr/>
        <p:txBody>
          <a:bodyPr>
            <a:normAutofit/>
          </a:bodyPr>
          <a:lstStyle/>
          <a:p>
            <a:r>
              <a:rPr lang="nb-NO" sz="4000" dirty="0"/>
              <a:t>Mossekonvensjonen </a:t>
            </a:r>
            <a:br>
              <a:rPr lang="nb-NO" sz="4000" dirty="0"/>
            </a:br>
            <a:r>
              <a:rPr lang="nb-NO" sz="4000" dirty="0"/>
              <a:t>14. august 1814</a:t>
            </a:r>
            <a:endParaRPr lang="nb-NO" sz="4000" dirty="0" smtClean="0"/>
          </a:p>
        </p:txBody>
      </p:sp>
    </p:spTree>
    <p:extLst>
      <p:ext uri="{BB962C8B-B14F-4D97-AF65-F5344CB8AC3E}">
        <p14:creationId xmlns:p14="http://schemas.microsoft.com/office/powerpoint/2010/main" val="26317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Alene i </a:t>
            </a:r>
            <a:r>
              <a:rPr lang="nb-NO" b="1" dirty="0" smtClean="0"/>
              <a:t>Europa</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20</a:t>
            </a:fld>
            <a:endParaRPr lang="nb-NO" noProof="0">
              <a:solidFill>
                <a:schemeClr val="accent2"/>
              </a:solidFill>
            </a:endParaRPr>
          </a:p>
        </p:txBody>
      </p:sp>
      <p:pic>
        <p:nvPicPr>
          <p:cNvPr id="3" name="Plassholder for innhold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09700" y="1325356"/>
            <a:ext cx="5905500" cy="48165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444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Kort krig</a:t>
            </a:r>
            <a:endParaRPr lang="nb-NO" dirty="0"/>
          </a:p>
        </p:txBody>
      </p:sp>
      <p:sp>
        <p:nvSpPr>
          <p:cNvPr id="3" name="Plassholder for innhold 2"/>
          <p:cNvSpPr>
            <a:spLocks noGrp="1"/>
          </p:cNvSpPr>
          <p:nvPr>
            <p:ph sz="half" idx="1"/>
          </p:nvPr>
        </p:nvSpPr>
        <p:spPr/>
        <p:txBody>
          <a:bodyPr/>
          <a:lstStyle/>
          <a:p>
            <a:pPr marL="0" indent="0">
              <a:buNone/>
            </a:pPr>
            <a:r>
              <a:rPr lang="nb-NO" dirty="0"/>
              <a:t>Carl Johan tilbake fra felttoget i Europa</a:t>
            </a:r>
          </a:p>
          <a:p>
            <a:r>
              <a:rPr lang="nb-NO" dirty="0"/>
              <a:t>Gikk 26. juli til krig mot Norge for å sikre seg byttet fra Kiel</a:t>
            </a:r>
          </a:p>
          <a:p>
            <a:r>
              <a:rPr lang="nb-NO" dirty="0"/>
              <a:t>Raske svenske fremrykninger og norske tilbaketrekninger</a:t>
            </a:r>
          </a:p>
          <a:p>
            <a:pPr marL="0" indent="0">
              <a:buNone/>
            </a:pPr>
            <a:endParaRPr lang="nb-NO" dirty="0"/>
          </a:p>
        </p:txBody>
      </p:sp>
      <p:pic>
        <p:nvPicPr>
          <p:cNvPr id="8" name="Plassholder for innhold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92087" y="1587136"/>
            <a:ext cx="4036475" cy="3804378"/>
          </a:xfrm>
          <a:prstGeom prst="rect">
            <a:avLst/>
          </a:prstGeom>
          <a:ln>
            <a:noFill/>
          </a:ln>
          <a:effectLst>
            <a:outerShdw blurRad="292100" dist="139700" dir="2700000" algn="tl" rotWithShape="0">
              <a:srgbClr val="333333">
                <a:alpha val="65000"/>
              </a:srgbClr>
            </a:outerShdw>
          </a:effectLst>
        </p:spPr>
      </p:pic>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21</a:t>
            </a:fld>
            <a:endParaRPr lang="nb-NO" noProof="0">
              <a:solidFill>
                <a:schemeClr val="accent2"/>
              </a:solidFill>
            </a:endParaRPr>
          </a:p>
        </p:txBody>
      </p:sp>
    </p:spTree>
    <p:extLst>
      <p:ext uri="{BB962C8B-B14F-4D97-AF65-F5344CB8AC3E}">
        <p14:creationId xmlns:p14="http://schemas.microsoft.com/office/powerpoint/2010/main" val="16563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Fredsforslag og forhandlinger</a:t>
            </a:r>
            <a:endParaRPr lang="nb-NO" dirty="0"/>
          </a:p>
        </p:txBody>
      </p:sp>
      <p:sp>
        <p:nvSpPr>
          <p:cNvPr id="3" name="Plassholder for innhold 2"/>
          <p:cNvSpPr>
            <a:spLocks noGrp="1"/>
          </p:cNvSpPr>
          <p:nvPr>
            <p:ph sz="half" idx="1"/>
          </p:nvPr>
        </p:nvSpPr>
        <p:spPr>
          <a:xfrm>
            <a:off x="395536" y="1700809"/>
            <a:ext cx="3243776" cy="4320480"/>
          </a:xfrm>
        </p:spPr>
        <p:txBody>
          <a:bodyPr/>
          <a:lstStyle/>
          <a:p>
            <a:pPr marL="342900" indent="-342900">
              <a:buFont typeface="Arial" panose="020B0604020202020204" pitchFamily="34" charset="0"/>
              <a:buChar char="•"/>
            </a:pPr>
            <a:r>
              <a:rPr lang="nb-NO" dirty="0" smtClean="0"/>
              <a:t>7. </a:t>
            </a:r>
            <a:r>
              <a:rPr lang="nb-NO" dirty="0"/>
              <a:t>a</a:t>
            </a:r>
            <a:r>
              <a:rPr lang="nb-NO" dirty="0" smtClean="0"/>
              <a:t>ugust lovet Carl Johan å respektere 17. maigrunnloven i et nytt fredsforslag</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smtClean="0"/>
              <a:t>10.–14. august var det forhandlinger i Moss om fredsvilkårene</a:t>
            </a:r>
          </a:p>
          <a:p>
            <a:pPr marL="0" indent="0">
              <a:buNone/>
            </a:pP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22</a:t>
            </a:fld>
            <a:endParaRPr lang="nb-NO" noProof="0">
              <a:solidFill>
                <a:schemeClr val="accent2"/>
              </a:solidFill>
            </a:endParaRPr>
          </a:p>
        </p:txBody>
      </p:sp>
      <p:pic>
        <p:nvPicPr>
          <p:cNvPr id="9" name="Plassholder for innhold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7463" y="3691263"/>
            <a:ext cx="1260000" cy="158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lassholder for innhold 6"/>
          <p:cNvPicPr>
            <a:picLocks noChangeAspect="1"/>
          </p:cNvPicPr>
          <p:nvPr/>
        </p:nvPicPr>
        <p:blipFill rotWithShape="1">
          <a:blip r:embed="rId4" cstate="print">
            <a:extLst>
              <a:ext uri="{28A0092B-C50C-407E-A947-70E740481C1C}">
                <a14:useLocalDpi xmlns:a14="http://schemas.microsoft.com/office/drawing/2010/main" val="0"/>
              </a:ext>
            </a:extLst>
          </a:blip>
          <a:srcRect l="-318" t="-625" r="318" b="11336"/>
          <a:stretch/>
        </p:blipFill>
        <p:spPr>
          <a:xfrm>
            <a:off x="4567551" y="3691263"/>
            <a:ext cx="1282256" cy="158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Bild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7551" y="1845181"/>
            <a:ext cx="1269274" cy="1585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Bilde 11"/>
          <p:cNvPicPr>
            <a:picLocks noChangeAspect="1"/>
          </p:cNvPicPr>
          <p:nvPr/>
        </p:nvPicPr>
        <p:blipFill rotWithShape="1">
          <a:blip r:embed="rId6" cstate="print">
            <a:extLst>
              <a:ext uri="{28A0092B-C50C-407E-A947-70E740481C1C}">
                <a14:useLocalDpi xmlns:a14="http://schemas.microsoft.com/office/drawing/2010/main" val="0"/>
              </a:ext>
            </a:extLst>
          </a:blip>
          <a:srcRect l="10582" r="10585"/>
          <a:stretch/>
        </p:blipFill>
        <p:spPr>
          <a:xfrm>
            <a:off x="6137463" y="1856113"/>
            <a:ext cx="1260000" cy="158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785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Mossekonvensjonen</a:t>
            </a:r>
            <a:endParaRPr lang="nb-NO" dirty="0"/>
          </a:p>
        </p:txBody>
      </p:sp>
      <p:sp>
        <p:nvSpPr>
          <p:cNvPr id="6" name="Plassholder for innhold 5"/>
          <p:cNvSpPr>
            <a:spLocks noGrp="1"/>
          </p:cNvSpPr>
          <p:nvPr>
            <p:ph sz="half" idx="2"/>
          </p:nvPr>
        </p:nvSpPr>
        <p:spPr/>
        <p:txBody>
          <a:bodyPr/>
          <a:lstStyle/>
          <a:p>
            <a:endParaRPr lang="nb-NO" dirty="0" smtClean="0"/>
          </a:p>
          <a:p>
            <a:r>
              <a:rPr lang="nb-NO" dirty="0" smtClean="0"/>
              <a:t>Fredsavtalen undertegnet </a:t>
            </a:r>
            <a:r>
              <a:rPr lang="nb-NO" dirty="0"/>
              <a:t>i Moss 14. august</a:t>
            </a:r>
          </a:p>
          <a:p>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23</a:t>
            </a:fld>
            <a:endParaRPr lang="nb-NO" noProof="0">
              <a:solidFill>
                <a:schemeClr val="accent2"/>
              </a:solidFill>
            </a:endParaRPr>
          </a:p>
        </p:txBody>
      </p:sp>
      <p:sp>
        <p:nvSpPr>
          <p:cNvPr id="3" name="Plassholder for innhold 2"/>
          <p:cNvSpPr>
            <a:spLocks noGrp="1"/>
          </p:cNvSpPr>
          <p:nvPr>
            <p:ph sz="half" idx="1"/>
          </p:nvPr>
        </p:nvSpPr>
        <p:spPr/>
        <p:txBody>
          <a:bodyPr/>
          <a:lstStyle/>
          <a:p>
            <a:endParaRPr lang="nb-NO"/>
          </a:p>
        </p:txBody>
      </p:sp>
      <p:pic>
        <p:nvPicPr>
          <p:cNvPr id="3074" name="Picture 2" descr="\\prins1\brukere\HFT\Desktop\Mossekonvensjone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90" y="1471614"/>
            <a:ext cx="2814073" cy="4629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sz="3600" dirty="0" smtClean="0"/>
              <a:t>1814</a:t>
            </a:r>
            <a:br>
              <a:rPr lang="nb-NO" sz="3600" dirty="0" smtClean="0"/>
            </a:br>
            <a:endParaRPr lang="en-US" sz="3600" dirty="0"/>
          </a:p>
        </p:txBody>
      </p:sp>
      <p:sp>
        <p:nvSpPr>
          <p:cNvPr id="3" name="Subtitle 2"/>
          <p:cNvSpPr>
            <a:spLocks noGrp="1"/>
          </p:cNvSpPr>
          <p:nvPr>
            <p:ph type="subTitle" idx="1"/>
          </p:nvPr>
        </p:nvSpPr>
        <p:spPr/>
        <p:txBody>
          <a:bodyPr>
            <a:normAutofit/>
          </a:bodyPr>
          <a:lstStyle/>
          <a:p>
            <a:r>
              <a:rPr lang="nb-NO" sz="4000" dirty="0" err="1" smtClean="0"/>
              <a:t>Novembergrunnloven</a:t>
            </a:r>
            <a:endParaRPr lang="nb-NO" sz="4000" dirty="0" smtClean="0"/>
          </a:p>
        </p:txBody>
      </p:sp>
    </p:spTree>
    <p:extLst>
      <p:ext uri="{BB962C8B-B14F-4D97-AF65-F5344CB8AC3E}">
        <p14:creationId xmlns:p14="http://schemas.microsoft.com/office/powerpoint/2010/main" val="263175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stortinget samlet for første gang</a:t>
            </a:r>
            <a:endParaRPr lang="nb-NO" dirty="0"/>
          </a:p>
        </p:txBody>
      </p:sp>
      <p:sp>
        <p:nvSpPr>
          <p:cNvPr id="3" name="Plassholder for innhold 2"/>
          <p:cNvSpPr>
            <a:spLocks noGrp="1"/>
          </p:cNvSpPr>
          <p:nvPr>
            <p:ph sz="half" idx="1"/>
          </p:nvPr>
        </p:nvSpPr>
        <p:spPr>
          <a:xfrm>
            <a:off x="4733924" y="1643659"/>
            <a:ext cx="4086225" cy="4320480"/>
          </a:xfrm>
        </p:spPr>
        <p:txBody>
          <a:bodyPr>
            <a:normAutofit lnSpcReduction="10000"/>
          </a:bodyPr>
          <a:lstStyle/>
          <a:p>
            <a:pPr marL="0" indent="0">
              <a:buNone/>
            </a:pPr>
            <a:r>
              <a:rPr lang="nb-NO" dirty="0" smtClean="0"/>
              <a:t>Det første overordentlige storting</a:t>
            </a:r>
          </a:p>
          <a:p>
            <a:pPr marL="342900" indent="-342900">
              <a:buFont typeface="Arial" panose="020B0604020202020204" pitchFamily="34" charset="0"/>
              <a:buChar char="•"/>
            </a:pPr>
            <a:r>
              <a:rPr lang="nb-NO" dirty="0" smtClean="0"/>
              <a:t>Stortinget møttes for første gang 7. oktober 1814</a:t>
            </a:r>
          </a:p>
          <a:p>
            <a:pPr marL="342900" indent="-342900">
              <a:buFont typeface="Arial" panose="020B0604020202020204" pitchFamily="34" charset="0"/>
              <a:buChar char="•"/>
            </a:pPr>
            <a:r>
              <a:rPr lang="nb-NO" dirty="0" smtClean="0"/>
              <a:t>Christian Frederik abdiserte 10. oktober</a:t>
            </a:r>
          </a:p>
          <a:p>
            <a:pPr marL="342900" indent="-342900">
              <a:buFont typeface="Arial" panose="020B0604020202020204" pitchFamily="34" charset="0"/>
              <a:buChar char="•"/>
            </a:pPr>
            <a:r>
              <a:rPr lang="nb-NO" dirty="0" smtClean="0"/>
              <a:t>Formelt var det Stortinget som skulle velge union med Sverige og den svenske kongen</a:t>
            </a:r>
          </a:p>
          <a:p>
            <a:pPr marL="0" indent="0">
              <a:buNone/>
            </a:pPr>
            <a:endParaRPr lang="nb-NO" dirty="0"/>
          </a:p>
        </p:txBody>
      </p:sp>
      <p:pic>
        <p:nvPicPr>
          <p:cNvPr id="7" name="Plassholder for innhold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9100" y="1715513"/>
            <a:ext cx="4038600" cy="3947674"/>
          </a:xfrm>
          <a:prstGeom prst="rect">
            <a:avLst/>
          </a:prstGeom>
          <a:ln>
            <a:noFill/>
          </a:ln>
          <a:effectLst>
            <a:outerShdw blurRad="292100" dist="139700" dir="2700000" algn="tl" rotWithShape="0">
              <a:srgbClr val="333333">
                <a:alpha val="65000"/>
              </a:srgbClr>
            </a:outerShdw>
          </a:effectLst>
        </p:spPr>
      </p:pic>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25</a:t>
            </a:fld>
            <a:endParaRPr lang="nb-NO" noProof="0">
              <a:solidFill>
                <a:schemeClr val="accent2"/>
              </a:solidFill>
            </a:endParaRPr>
          </a:p>
        </p:txBody>
      </p:sp>
    </p:spTree>
    <p:extLst>
      <p:ext uri="{BB962C8B-B14F-4D97-AF65-F5344CB8AC3E}">
        <p14:creationId xmlns:p14="http://schemas.microsoft.com/office/powerpoint/2010/main" val="388154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Forhandlinger om </a:t>
            </a:r>
            <a:r>
              <a:rPr lang="nb-NO" dirty="0" smtClean="0"/>
              <a:t>grunnloven</a:t>
            </a:r>
            <a:endParaRPr lang="nb-NO" dirty="0"/>
          </a:p>
        </p:txBody>
      </p:sp>
      <p:pic>
        <p:nvPicPr>
          <p:cNvPr id="9" name="Plassholder for innhold 8"/>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3181" r="2082"/>
          <a:stretch/>
        </p:blipFill>
        <p:spPr>
          <a:xfrm>
            <a:off x="1008000" y="1657573"/>
            <a:ext cx="3240000" cy="4237152"/>
          </a:xfrm>
          <a:prstGeom prst="rect">
            <a:avLst/>
          </a:prstGeom>
          <a:ln>
            <a:noFill/>
          </a:ln>
          <a:effectLst>
            <a:outerShdw blurRad="292100" dist="139700" dir="2700000" algn="tl" rotWithShape="0">
              <a:srgbClr val="333333">
                <a:alpha val="65000"/>
              </a:srgbClr>
            </a:outerShdw>
          </a:effectLst>
        </p:spPr>
      </p:pic>
      <p:pic>
        <p:nvPicPr>
          <p:cNvPr id="8" name="Plassholder for innhold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11920" y="1651979"/>
            <a:ext cx="3231943" cy="4243997"/>
          </a:xfrm>
          <a:prstGeom prst="rect">
            <a:avLst/>
          </a:prstGeom>
          <a:ln>
            <a:noFill/>
          </a:ln>
          <a:effectLst>
            <a:outerShdw blurRad="292100" dist="139700" dir="2700000" algn="tl" rotWithShape="0">
              <a:srgbClr val="333333">
                <a:alpha val="65000"/>
              </a:srgbClr>
            </a:outerShdw>
          </a:effectLst>
        </p:spPr>
      </p:pic>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26</a:t>
            </a:fld>
            <a:endParaRPr lang="nb-NO" noProof="0">
              <a:solidFill>
                <a:schemeClr val="accent2"/>
              </a:solidFill>
            </a:endParaRPr>
          </a:p>
        </p:txBody>
      </p:sp>
    </p:spTree>
    <p:extLst>
      <p:ext uri="{BB962C8B-B14F-4D97-AF65-F5344CB8AC3E}">
        <p14:creationId xmlns:p14="http://schemas.microsoft.com/office/powerpoint/2010/main" val="334094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4. november-grunnloven</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27</a:t>
            </a:fld>
            <a:endParaRPr lang="nb-NO" noProof="0">
              <a:solidFill>
                <a:schemeClr val="accent2"/>
              </a:solidFill>
            </a:endParaRPr>
          </a:p>
        </p:txBody>
      </p:sp>
      <p:pic>
        <p:nvPicPr>
          <p:cNvPr id="2050" name="Picture 2" descr="\\prins1\brukere\hft\Desktop\Novembergrunnlovens-forsi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719261"/>
            <a:ext cx="2857500" cy="4257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sz="half" idx="1"/>
          </p:nvPr>
        </p:nvSpPr>
        <p:spPr>
          <a:xfrm>
            <a:off x="395536" y="1700809"/>
            <a:ext cx="3481139" cy="2356841"/>
          </a:xfrm>
        </p:spPr>
        <p:txBody>
          <a:bodyPr/>
          <a:lstStyle/>
          <a:p>
            <a:endParaRPr lang="nb-NO"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86338" y="1719260"/>
            <a:ext cx="2746887" cy="42576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77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Inn i ny union</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28</a:t>
            </a:fld>
            <a:endParaRPr lang="nb-NO" noProof="0">
              <a:solidFill>
                <a:schemeClr val="accent2"/>
              </a:solidFill>
            </a:endParaRPr>
          </a:p>
        </p:txBody>
      </p:sp>
      <p:sp>
        <p:nvSpPr>
          <p:cNvPr id="3" name="Plassholder for innhold 2"/>
          <p:cNvSpPr>
            <a:spLocks noGrp="1"/>
          </p:cNvSpPr>
          <p:nvPr>
            <p:ph idx="1"/>
          </p:nvPr>
        </p:nvSpPr>
        <p:spPr/>
        <p:txBody>
          <a:bodyPr/>
          <a:lstStyle/>
          <a:p>
            <a:endParaRPr lang="nb-NO"/>
          </a:p>
        </p:txBody>
      </p:sp>
      <p:pic>
        <p:nvPicPr>
          <p:cNvPr id="1026" name="Picture 2" descr="\\prins1\brukere\hft\Desktop\17maigrunnloven_oppslag-seglside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25" y="1033463"/>
            <a:ext cx="7767638" cy="51611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06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Friheten i gave?</a:t>
            </a:r>
            <a:endParaRPr lang="nb-NO" dirty="0"/>
          </a:p>
        </p:txBody>
      </p:sp>
      <p:sp>
        <p:nvSpPr>
          <p:cNvPr id="7" name="Plassholder for innhold 6"/>
          <p:cNvSpPr>
            <a:spLocks noGrp="1"/>
          </p:cNvSpPr>
          <p:nvPr>
            <p:ph idx="1"/>
          </p:nvPr>
        </p:nvSpPr>
        <p:spPr/>
        <p:txBody>
          <a:bodyPr/>
          <a:lstStyle/>
          <a:p>
            <a:r>
              <a:rPr lang="nb-NO" dirty="0" smtClean="0"/>
              <a:t>Historikere og andre har helt siden 1814 diskutert hva som egentlig skjedde i 1814</a:t>
            </a:r>
          </a:p>
          <a:p>
            <a:pPr marL="342900" indent="-342900">
              <a:buFont typeface="Arial" pitchFamily="34" charset="0"/>
              <a:buChar char="•"/>
            </a:pPr>
            <a:r>
              <a:rPr lang="nb-NO" dirty="0" smtClean="0"/>
              <a:t>«Friheten i gave» </a:t>
            </a:r>
          </a:p>
          <a:p>
            <a:pPr marL="342900" indent="-342900">
              <a:buFont typeface="Arial" pitchFamily="34" charset="0"/>
              <a:buChar char="•"/>
            </a:pPr>
            <a:r>
              <a:rPr lang="nb-NO" dirty="0" smtClean="0"/>
              <a:t>Indre prosess</a:t>
            </a:r>
            <a:endParaRPr lang="nb-NO" dirty="0"/>
          </a:p>
        </p:txBody>
      </p:sp>
      <p:sp>
        <p:nvSpPr>
          <p:cNvPr id="5" name="Plassholder for bunntekst 4"/>
          <p:cNvSpPr>
            <a:spLocks noGrp="1"/>
          </p:cNvSpPr>
          <p:nvPr>
            <p:ph type="ftr" sz="quarter" idx="11"/>
          </p:nvPr>
        </p:nvSpPr>
        <p:spPr/>
        <p:txBody>
          <a:bodyPr/>
          <a:lstStyle/>
          <a:p>
            <a:r>
              <a:rPr lang="nb-NO" noProof="0" smtClean="0"/>
              <a:t>Presentasjon</a:t>
            </a:r>
            <a:endParaRPr lang="nb-NO" noProof="0"/>
          </a:p>
        </p:txBody>
      </p:sp>
      <p:sp>
        <p:nvSpPr>
          <p:cNvPr id="6" name="Plassholder for lysbildenummer 5"/>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29</a:t>
            </a:fld>
            <a:endParaRPr lang="nb-NO" noProof="0">
              <a:solidFill>
                <a:schemeClr val="accent2"/>
              </a:solidFill>
            </a:endParaRPr>
          </a:p>
        </p:txBody>
      </p:sp>
    </p:spTree>
    <p:extLst>
      <p:ext uri="{BB962C8B-B14F-4D97-AF65-F5344CB8AC3E}">
        <p14:creationId xmlns:p14="http://schemas.microsoft.com/office/powerpoint/2010/main" val="19105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Christian Frederik</a:t>
            </a:r>
            <a:endParaRPr lang="nb-NO" dirty="0"/>
          </a:p>
        </p:txBody>
      </p:sp>
      <p:sp>
        <p:nvSpPr>
          <p:cNvPr id="3" name="Plassholder for innhold 2"/>
          <p:cNvSpPr>
            <a:spLocks noGrp="1"/>
          </p:cNvSpPr>
          <p:nvPr>
            <p:ph idx="1"/>
          </p:nvPr>
        </p:nvSpPr>
        <p:spPr/>
        <p:txBody>
          <a:bodyPr/>
          <a:lstStyle/>
          <a:p>
            <a:r>
              <a:rPr lang="nb-NO" dirty="0" smtClean="0"/>
              <a:t>Redningsmann og helt, eller redskap og ballprins?</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30</a:t>
            </a:fld>
            <a:endParaRPr lang="nb-NO" noProof="0">
              <a:solidFill>
                <a:schemeClr val="accent2"/>
              </a:solidFill>
            </a:endParaRPr>
          </a:p>
        </p:txBody>
      </p:sp>
    </p:spTree>
    <p:extLst>
      <p:ext uri="{BB962C8B-B14F-4D97-AF65-F5344CB8AC3E}">
        <p14:creationId xmlns:p14="http://schemas.microsoft.com/office/powerpoint/2010/main" val="412919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«Kattekrigen» Sommeren 1814. 	</a:t>
            </a:r>
            <a:endParaRPr lang="nb-NO" dirty="0"/>
          </a:p>
        </p:txBody>
      </p:sp>
      <p:sp>
        <p:nvSpPr>
          <p:cNvPr id="4" name="Plassholder for bunntekst 3"/>
          <p:cNvSpPr>
            <a:spLocks noGrp="1"/>
          </p:cNvSpPr>
          <p:nvPr>
            <p:ph type="ftr" sz="quarter" idx="11"/>
          </p:nvPr>
        </p:nvSpPr>
        <p:spPr/>
        <p:txBody>
          <a:bodyPr/>
          <a:lstStyle/>
          <a:p>
            <a:r>
              <a:rPr lang="nb-NO" noProof="0" smtClean="0"/>
              <a:t>Presentasjon</a:t>
            </a:r>
            <a:endParaRPr lang="nb-NO" noProof="0"/>
          </a:p>
        </p:txBody>
      </p:sp>
      <p:sp>
        <p:nvSpPr>
          <p:cNvPr id="5" name="Plassholder for lysbildenummer 4"/>
          <p:cNvSpPr>
            <a:spLocks noGrp="1"/>
          </p:cNvSpPr>
          <p:nvPr>
            <p:ph type="sldNum" sz="quarter" idx="12"/>
          </p:nvPr>
        </p:nvSpPr>
        <p:spPr/>
        <p:txBody>
          <a:bodyPr/>
          <a:lstStyle/>
          <a:p>
            <a:r>
              <a:rPr lang="nb-NO" noProof="0" smtClean="0"/>
              <a:t> Side </a:t>
            </a:r>
            <a:fld id="{C3827F7F-84BE-4B60-A40A-EE1575E5BB62}" type="slidenum">
              <a:rPr lang="nb-NO" noProof="0" smtClean="0">
                <a:solidFill>
                  <a:schemeClr val="accent2"/>
                </a:solidFill>
              </a:rPr>
              <a:pPr/>
              <a:t>31</a:t>
            </a:fld>
            <a:endParaRPr lang="nb-NO" noProof="0">
              <a:solidFill>
                <a:schemeClr val="accent2"/>
              </a:solidFill>
            </a:endParaRPr>
          </a:p>
        </p:txBody>
      </p:sp>
      <p:pic>
        <p:nvPicPr>
          <p:cNvPr id="10242" name="Picture 2" descr="\\prins1\brukere\hft\Desktop\Langnes-skan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1528761"/>
            <a:ext cx="7620000" cy="4410075"/>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idx="1"/>
          </p:nvPr>
        </p:nvSpPr>
        <p:spPr/>
        <p:txBody>
          <a:bodyPr/>
          <a:lstStyle/>
          <a:p>
            <a:endParaRPr lang="nb-NO" dirty="0"/>
          </a:p>
        </p:txBody>
      </p:sp>
    </p:spTree>
    <p:extLst>
      <p:ext uri="{BB962C8B-B14F-4D97-AF65-F5344CB8AC3E}">
        <p14:creationId xmlns:p14="http://schemas.microsoft.com/office/powerpoint/2010/main" val="124203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92125"/>
      </a:dk2>
      <a:lt2>
        <a:srgbClr val="FFFFFF"/>
      </a:lt2>
      <a:accent1>
        <a:srgbClr val="4D6470"/>
      </a:accent1>
      <a:accent2>
        <a:srgbClr val="0098DD"/>
      </a:accent2>
      <a:accent3>
        <a:srgbClr val="7E99A6"/>
      </a:accent3>
      <a:accent4>
        <a:srgbClr val="ABBCC5"/>
      </a:accent4>
      <a:accent5>
        <a:srgbClr val="69D1FF"/>
      </a:accent5>
      <a:accent6>
        <a:srgbClr val="2C3940"/>
      </a:accent6>
      <a:hlink>
        <a:srgbClr val="004B6C"/>
      </a:hlink>
      <a:folHlink>
        <a:srgbClr val="B3E7FF"/>
      </a:folHlink>
    </a:clrScheme>
    <a:fontScheme name="Grunnlovsjubilee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7425</TotalTime>
  <Words>6582</Words>
  <Application>Microsoft Office PowerPoint</Application>
  <PresentationFormat>Skjermfremvisning (4:3)</PresentationFormat>
  <Paragraphs>543</Paragraphs>
  <Slides>31</Slides>
  <Notes>31</Notes>
  <HiddenSlides>0</HiddenSlides>
  <MMClips>0</MMClips>
  <ScaleCrop>false</ScaleCrop>
  <HeadingPairs>
    <vt:vector size="4" baseType="variant">
      <vt:variant>
        <vt:lpstr>Tema</vt:lpstr>
      </vt:variant>
      <vt:variant>
        <vt:i4>1</vt:i4>
      </vt:variant>
      <vt:variant>
        <vt:lpstr>Lysbildetitler</vt:lpstr>
      </vt:variant>
      <vt:variant>
        <vt:i4>31</vt:i4>
      </vt:variant>
    </vt:vector>
  </HeadingPairs>
  <TitlesOfParts>
    <vt:vector size="32" baseType="lpstr">
      <vt:lpstr>Office Theme</vt:lpstr>
      <vt:lpstr>1814 </vt:lpstr>
      <vt:lpstr>Det store ved 1814</vt:lpstr>
      <vt:lpstr>Hvorfor 1814 – i 1814?</vt:lpstr>
      <vt:lpstr>Norge i januar 1814</vt:lpstr>
      <vt:lpstr>Vendepunkter i 1814</vt:lpstr>
      <vt:lpstr>1814 </vt:lpstr>
      <vt:lpstr>Freden i kiel 14. januar </vt:lpstr>
      <vt:lpstr>kieltraktaten</vt:lpstr>
      <vt:lpstr>Rom for oppRør</vt:lpstr>
      <vt:lpstr>Opprør ovenfra</vt:lpstr>
      <vt:lpstr>Notabelmøtet på eidsvoll 16. februar</vt:lpstr>
      <vt:lpstr>Valg til Riksforsamlingen</vt:lpstr>
      <vt:lpstr>1814 </vt:lpstr>
      <vt:lpstr>Riksforsamlingen 10. april–20. mai</vt:lpstr>
      <vt:lpstr>Hendelsesforløpet: </vt:lpstr>
      <vt:lpstr>Grunnloven</vt:lpstr>
      <vt:lpstr>Selvstendighet eller union?</vt:lpstr>
      <vt:lpstr>«Reist er Norges gamle Kongestol»</vt:lpstr>
      <vt:lpstr>1814 </vt:lpstr>
      <vt:lpstr>Alene i Europa</vt:lpstr>
      <vt:lpstr>Kort krig</vt:lpstr>
      <vt:lpstr>Fredsforslag og forhandlinger</vt:lpstr>
      <vt:lpstr>Mossekonvensjonen</vt:lpstr>
      <vt:lpstr>1814 </vt:lpstr>
      <vt:lpstr>stortinget samlet for første gang</vt:lpstr>
      <vt:lpstr>Forhandlinger om grunnloven</vt:lpstr>
      <vt:lpstr>4. november-grunnloven</vt:lpstr>
      <vt:lpstr>Inn i ny union</vt:lpstr>
      <vt:lpstr>Friheten i gave?</vt:lpstr>
      <vt:lpstr>Christian Frederik</vt:lpstr>
      <vt:lpstr>«Kattekrigen» Sommeren 1814.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Hilde Marken</dc:creator>
  <cp:lastModifiedBy>Steine Bjørn Arne</cp:lastModifiedBy>
  <cp:revision>327</cp:revision>
  <cp:lastPrinted>2013-10-23T14:04:32Z</cp:lastPrinted>
  <dcterms:created xsi:type="dcterms:W3CDTF">2012-03-14T19:27:48Z</dcterms:created>
  <dcterms:modified xsi:type="dcterms:W3CDTF">2013-11-29T09:13:03Z</dcterms:modified>
</cp:coreProperties>
</file>